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5"/>
  </p:notesMasterIdLst>
  <p:handoutMasterIdLst>
    <p:handoutMasterId r:id="rId26"/>
  </p:handoutMasterIdLst>
  <p:sldIdLst>
    <p:sldId id="357" r:id="rId2"/>
    <p:sldId id="358" r:id="rId3"/>
    <p:sldId id="351" r:id="rId4"/>
    <p:sldId id="352" r:id="rId5"/>
    <p:sldId id="353" r:id="rId6"/>
    <p:sldId id="341" r:id="rId7"/>
    <p:sldId id="355" r:id="rId8"/>
    <p:sldId id="354" r:id="rId9"/>
    <p:sldId id="337" r:id="rId10"/>
    <p:sldId id="338" r:id="rId11"/>
    <p:sldId id="356" r:id="rId12"/>
    <p:sldId id="335" r:id="rId13"/>
    <p:sldId id="359" r:id="rId14"/>
    <p:sldId id="363" r:id="rId15"/>
    <p:sldId id="364" r:id="rId16"/>
    <p:sldId id="362" r:id="rId17"/>
    <p:sldId id="343" r:id="rId18"/>
    <p:sldId id="342" r:id="rId19"/>
    <p:sldId id="344" r:id="rId20"/>
    <p:sldId id="345" r:id="rId21"/>
    <p:sldId id="350" r:id="rId22"/>
    <p:sldId id="295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7" autoAdjust="0"/>
    <p:restoredTop sz="94507" autoAdjust="0"/>
  </p:normalViewPr>
  <p:slideViewPr>
    <p:cSldViewPr snapToGrid="0" snapToObjects="1">
      <p:cViewPr>
        <p:scale>
          <a:sx n="100" d="100"/>
          <a:sy n="100" d="100"/>
        </p:scale>
        <p:origin x="-84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6504B-4532-B244-B730-451E18ED4624}" type="datetimeFigureOut">
              <a:rPr lang="en-US" smtClean="0"/>
              <a:t>1/13/16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CC1DB-1D70-2544-B62F-A369561A6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89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207F7-1290-A046-8A17-29FA8DFD2AB9}" type="datetimeFigureOut">
              <a:rPr lang="en-US" smtClean="0"/>
              <a:t>1/13/16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B1C9E-1419-3F40-9165-7BBBEBD9F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7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E223B-FB99-934B-B39C-5CAA36EEF8C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81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B3EA-7C78-3D48-971F-A703CC8671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19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E223B-FB99-934B-B39C-5CAA36EEF8C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98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E223B-FB99-934B-B39C-5CAA36EEF8C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98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E223B-FB99-934B-B39C-5CAA36EEF8C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98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E223B-FB99-934B-B39C-5CAA36EEF8C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98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E223B-FB99-934B-B39C-5CAA36EEF8C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19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E223B-FB99-934B-B39C-5CAA36EEF8C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71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E223B-FB99-934B-B39C-5CAA36EEF8C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24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Eileen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E223B-FB99-934B-B39C-5CAA36EEF8C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33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E223B-FB99-934B-B39C-5CAA36EEF8C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7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E223B-FB99-934B-B39C-5CAA36EEF8C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81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E223B-FB99-934B-B39C-5CAA36EEF8C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8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E223B-FB99-934B-B39C-5CAA36EEF8C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29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E223B-FB99-934B-B39C-5CAA36EEF8C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98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E223B-FB99-934B-B39C-5CAA36EEF8C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98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E223B-FB99-934B-B39C-5CAA36EEF8C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98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E223B-FB99-934B-B39C-5CAA36EEF8C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98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E223B-FB99-934B-B39C-5CAA36EEF8C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9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0A8D-353E-6947-A469-9101EAD77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0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3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4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3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0A8D-353E-6947-A469-9101EAD77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4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5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7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7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6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0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9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hyperlink" Target="https://exchange.canisius.edu/owa/redir.aspx?C=769b99dfb14142b5b20295c81247646b&amp;URL=http://www.usfca.edu/about/jesuit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4000" cy="7019561"/>
          </a:xfrm>
          <a:prstGeom prst="rect">
            <a:avLst/>
          </a:prstGeom>
          <a:solidFill>
            <a:srgbClr val="001934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80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6033" y="558800"/>
            <a:ext cx="5461000" cy="4546600"/>
          </a:xfrm>
          <a:prstGeom prst="rect">
            <a:avLst/>
          </a:prstGeom>
          <a:solidFill>
            <a:srgbClr val="F1B01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876033" y="5418667"/>
            <a:ext cx="5461000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2300" y="555127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Tools to Help Your </a:t>
            </a:r>
            <a:r>
              <a:rPr lang="en-US" sz="3200" b="1" i="1" dirty="0" smtClean="0">
                <a:solidFill>
                  <a:schemeClr val="bg1"/>
                </a:solidFill>
              </a:rPr>
              <a:t/>
            </a:r>
            <a:br>
              <a:rPr lang="en-US" sz="3200" b="1" i="1" dirty="0" smtClean="0">
                <a:solidFill>
                  <a:schemeClr val="bg1"/>
                </a:solidFill>
              </a:rPr>
            </a:br>
            <a:r>
              <a:rPr lang="en-US" sz="3200" b="1" i="1" dirty="0" smtClean="0">
                <a:solidFill>
                  <a:schemeClr val="bg1"/>
                </a:solidFill>
              </a:rPr>
              <a:t>Students </a:t>
            </a:r>
            <a:r>
              <a:rPr lang="en-US" sz="3200" b="1" i="1" dirty="0">
                <a:solidFill>
                  <a:schemeClr val="bg1"/>
                </a:solidFill>
              </a:rPr>
              <a:t>Transition to College Life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762000"/>
            <a:ext cx="4699000" cy="390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2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7019561"/>
          </a:xfrm>
          <a:prstGeom prst="rect">
            <a:avLst/>
          </a:prstGeom>
          <a:solidFill>
            <a:srgbClr val="0019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2100" y="246873"/>
            <a:ext cx="8553877" cy="635715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Griff_Cen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" y="246873"/>
            <a:ext cx="4765830" cy="1243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295833"/>
            <a:ext cx="7958137" cy="11430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254061"/>
                </a:solidFill>
              </a:rPr>
              <a:t/>
            </a:r>
            <a:br>
              <a:rPr lang="en-US" sz="2400" dirty="0" smtClean="0">
                <a:solidFill>
                  <a:srgbClr val="254061"/>
                </a:solidFill>
              </a:rPr>
            </a:br>
            <a:r>
              <a:rPr lang="en-US" sz="2400" dirty="0" smtClean="0">
                <a:solidFill>
                  <a:srgbClr val="254061"/>
                </a:solidFill>
              </a:rPr>
              <a:t>Course Preference From</a:t>
            </a:r>
            <a:endParaRPr lang="en-US" sz="2400" dirty="0">
              <a:solidFill>
                <a:srgbClr val="2540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2120900"/>
            <a:ext cx="8254999" cy="4868336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254061"/>
                </a:solidFill>
              </a:rPr>
              <a:t>The Course Preference Form asks </a:t>
            </a:r>
            <a:r>
              <a:rPr lang="en-US" sz="2400" dirty="0">
                <a:solidFill>
                  <a:srgbClr val="254061"/>
                </a:solidFill>
              </a:rPr>
              <a:t>for information about </a:t>
            </a:r>
            <a:r>
              <a:rPr lang="en-US" sz="2400" dirty="0" smtClean="0">
                <a:solidFill>
                  <a:srgbClr val="254061"/>
                </a:solidFill>
              </a:rPr>
              <a:t> major interests, courses </a:t>
            </a:r>
            <a:r>
              <a:rPr lang="en-US" sz="2400" dirty="0">
                <a:solidFill>
                  <a:srgbClr val="254061"/>
                </a:solidFill>
              </a:rPr>
              <a:t>completed in high school, </a:t>
            </a:r>
            <a:r>
              <a:rPr lang="en-US" sz="2400" dirty="0" smtClean="0">
                <a:solidFill>
                  <a:srgbClr val="254061"/>
                </a:solidFill>
              </a:rPr>
              <a:t>any incoming </a:t>
            </a:r>
            <a:r>
              <a:rPr lang="en-US" sz="2400" dirty="0">
                <a:solidFill>
                  <a:srgbClr val="254061"/>
                </a:solidFill>
              </a:rPr>
              <a:t>credit, </a:t>
            </a:r>
            <a:r>
              <a:rPr lang="en-US" sz="2400" dirty="0" smtClean="0">
                <a:solidFill>
                  <a:srgbClr val="254061"/>
                </a:solidFill>
              </a:rPr>
              <a:t>and general information </a:t>
            </a:r>
            <a:r>
              <a:rPr lang="en-US" sz="2400" dirty="0">
                <a:solidFill>
                  <a:srgbClr val="254061"/>
                </a:solidFill>
              </a:rPr>
              <a:t>about </a:t>
            </a:r>
            <a:r>
              <a:rPr lang="en-US" sz="2400" dirty="0" smtClean="0">
                <a:solidFill>
                  <a:srgbClr val="254061"/>
                </a:solidFill>
              </a:rPr>
              <a:t>interests </a:t>
            </a:r>
            <a:r>
              <a:rPr lang="en-US" sz="2400" dirty="0">
                <a:solidFill>
                  <a:srgbClr val="254061"/>
                </a:solidFill>
              </a:rPr>
              <a:t>and </a:t>
            </a:r>
            <a:r>
              <a:rPr lang="en-US" sz="2400" dirty="0" smtClean="0">
                <a:solidFill>
                  <a:srgbClr val="254061"/>
                </a:solidFill>
              </a:rPr>
              <a:t>goals.</a:t>
            </a:r>
            <a:endParaRPr lang="en-US" sz="2400" dirty="0">
              <a:solidFill>
                <a:srgbClr val="254061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254061"/>
                </a:solidFill>
              </a:rPr>
              <a:t>The form asks to rank some </a:t>
            </a:r>
            <a:r>
              <a:rPr lang="en-US" sz="2400" dirty="0">
                <a:solidFill>
                  <a:srgbClr val="254061"/>
                </a:solidFill>
              </a:rPr>
              <a:t>top choices of courses for the different core curriculum requirements.</a:t>
            </a:r>
          </a:p>
          <a:p>
            <a:pPr>
              <a:buFont typeface="Arial"/>
              <a:buChar char="•"/>
            </a:pPr>
            <a:endParaRPr lang="en-US" sz="2400" dirty="0">
              <a:solidFill>
                <a:srgbClr val="254061"/>
              </a:solidFill>
            </a:endParaRPr>
          </a:p>
          <a:p>
            <a:pPr>
              <a:buFont typeface="Arial"/>
              <a:buChar char="•"/>
            </a:pPr>
            <a:endParaRPr lang="en-US" sz="2400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7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7568" y="1607301"/>
            <a:ext cx="8242298" cy="5006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aseline="30000" dirty="0" smtClean="0"/>
          </a:p>
          <a:p>
            <a:pPr algn="ctr"/>
            <a:r>
              <a:rPr lang="en-US" sz="2600" baseline="30000" dirty="0" smtClean="0"/>
              <a:t>New </a:t>
            </a:r>
            <a:r>
              <a:rPr lang="en-US" sz="2600" baseline="30000" dirty="0"/>
              <a:t>Student Orientation </a:t>
            </a:r>
            <a:r>
              <a:rPr lang="en-US" sz="2600" baseline="30000" dirty="0" smtClean="0"/>
              <a:t>/ Griff 101</a:t>
            </a:r>
          </a:p>
          <a:p>
            <a:pPr algn="ctr"/>
            <a:endParaRPr lang="en-US" sz="2600" baseline="30000" dirty="0" smtClean="0"/>
          </a:p>
          <a:p>
            <a:pPr algn="ctr"/>
            <a:r>
              <a:rPr lang="en-US" sz="2600" baseline="30000" dirty="0"/>
              <a:t>Academic and Career Advisement for </a:t>
            </a:r>
          </a:p>
          <a:p>
            <a:pPr algn="ctr"/>
            <a:r>
              <a:rPr lang="en-US" sz="2600" baseline="30000" dirty="0"/>
              <a:t>New Students, Student-Athletes and Undecided </a:t>
            </a:r>
            <a:r>
              <a:rPr lang="en-US" sz="2600" baseline="30000" dirty="0" smtClean="0"/>
              <a:t>Majors</a:t>
            </a:r>
          </a:p>
          <a:p>
            <a:pPr algn="ctr"/>
            <a:endParaRPr lang="en-US" sz="2600" baseline="30000" dirty="0" smtClean="0"/>
          </a:p>
          <a:p>
            <a:pPr algn="ctr"/>
            <a:r>
              <a:rPr lang="en-US" sz="2600" baseline="30000" dirty="0" smtClean="0"/>
              <a:t>Griff Career Action </a:t>
            </a:r>
            <a:r>
              <a:rPr lang="en-US" sz="2600" baseline="30000" dirty="0"/>
              <a:t>P</a:t>
            </a:r>
            <a:r>
              <a:rPr lang="en-US" sz="2600" baseline="30000" dirty="0" smtClean="0"/>
              <a:t>lan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Continuous </a:t>
            </a:r>
            <a:r>
              <a:rPr lang="en-US" sz="2600" baseline="30000" dirty="0"/>
              <a:t>Career Support for Alumni</a:t>
            </a:r>
          </a:p>
          <a:p>
            <a:pPr algn="ctr"/>
            <a:r>
              <a:rPr lang="en-US" sz="2600" baseline="30000" dirty="0" smtClean="0"/>
              <a:t>A</a:t>
            </a:r>
            <a:r>
              <a:rPr lang="en-US" sz="2600" dirty="0" smtClean="0"/>
              <a:t> </a:t>
            </a:r>
            <a:r>
              <a:rPr lang="en-US" sz="2600" baseline="30000" dirty="0"/>
              <a:t>Comprehensive Internship Program for all Students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Academic </a:t>
            </a:r>
            <a:r>
              <a:rPr lang="en-US" sz="2600" baseline="30000" dirty="0"/>
              <a:t>Mentoring Program </a:t>
            </a:r>
            <a:br>
              <a:rPr lang="en-US" sz="2600" baseline="30000" dirty="0"/>
            </a:br>
            <a:r>
              <a:rPr lang="en-US" sz="2600" baseline="30000" dirty="0" smtClean="0"/>
              <a:t>Accessibility </a:t>
            </a:r>
            <a:r>
              <a:rPr lang="en-US" sz="2600" baseline="30000" dirty="0"/>
              <a:t>Support  </a:t>
            </a:r>
            <a:r>
              <a:rPr lang="en-US" sz="2600" baseline="30000" dirty="0" smtClean="0"/>
              <a:t>•</a:t>
            </a:r>
            <a:r>
              <a:rPr lang="en-US" sz="2600" dirty="0" smtClean="0"/>
              <a:t> </a:t>
            </a:r>
            <a:r>
              <a:rPr lang="en-US" sz="2600" baseline="30000" dirty="0" smtClean="0"/>
              <a:t>Veteran Support 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Griff Parent Program</a:t>
            </a:r>
          </a:p>
          <a:p>
            <a:pPr algn="ctr"/>
            <a:r>
              <a:rPr lang="en-US" sz="2600" baseline="30000" dirty="0" smtClean="0"/>
              <a:t>Tutoring </a:t>
            </a:r>
            <a:r>
              <a:rPr lang="en-US" sz="2600" baseline="30000" dirty="0"/>
              <a:t>&amp; Study </a:t>
            </a:r>
            <a:r>
              <a:rPr lang="en-US" sz="2600" baseline="30000" dirty="0" smtClean="0"/>
              <a:t>Center</a:t>
            </a:r>
            <a:r>
              <a:rPr lang="en-US" sz="2600" baseline="30000" dirty="0"/>
              <a:t> </a:t>
            </a:r>
            <a:r>
              <a:rPr lang="en-US" sz="2600" baseline="30000" dirty="0" smtClean="0"/>
              <a:t>/</a:t>
            </a:r>
            <a:r>
              <a:rPr lang="en-US" sz="2600" dirty="0" smtClean="0"/>
              <a:t> </a:t>
            </a:r>
            <a:r>
              <a:rPr lang="en-US" sz="2600" baseline="30000" dirty="0" smtClean="0"/>
              <a:t>General </a:t>
            </a:r>
            <a:r>
              <a:rPr lang="en-US" sz="2600" baseline="30000" dirty="0"/>
              <a:t>Proctor </a:t>
            </a:r>
            <a:r>
              <a:rPr lang="en-US" sz="2600" baseline="30000" dirty="0" smtClean="0"/>
              <a:t>Site</a:t>
            </a:r>
          </a:p>
          <a:p>
            <a:pPr algn="ctr"/>
            <a:r>
              <a:rPr lang="en-US" sz="2600" baseline="30000" dirty="0" smtClean="0"/>
              <a:t>A </a:t>
            </a:r>
            <a:r>
              <a:rPr lang="en-US" sz="2600" baseline="30000" dirty="0"/>
              <a:t>variety of Academic Workshops offered throughout the </a:t>
            </a:r>
            <a:r>
              <a:rPr lang="en-US" sz="2600" baseline="30000" dirty="0" smtClean="0"/>
              <a:t>semester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9144000" cy="7019561"/>
          </a:xfrm>
          <a:prstGeom prst="rect">
            <a:avLst/>
          </a:prstGeom>
          <a:solidFill>
            <a:srgbClr val="0019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7568" y="251134"/>
            <a:ext cx="8418409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67112" y="562194"/>
            <a:ext cx="4478865" cy="584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174576"/>
                </a:solidFill>
                <a:cs typeface="Bryant Pro Regular"/>
              </a:rPr>
              <a:t>Academic </a:t>
            </a:r>
            <a:r>
              <a:rPr lang="en-US" sz="2200" dirty="0">
                <a:solidFill>
                  <a:srgbClr val="174576"/>
                </a:solidFill>
                <a:cs typeface="Bryant Pro Regular"/>
              </a:rPr>
              <a:t>advising, along with teaching, research, and service, </a:t>
            </a:r>
            <a:r>
              <a:rPr lang="en-US" sz="2200" dirty="0" smtClean="0">
                <a:solidFill>
                  <a:srgbClr val="174576"/>
                </a:solidFill>
                <a:cs typeface="Bryant Pro Regular"/>
              </a:rPr>
              <a:t/>
            </a:r>
            <a:br>
              <a:rPr lang="en-US" sz="2200" dirty="0" smtClean="0">
                <a:solidFill>
                  <a:srgbClr val="174576"/>
                </a:solidFill>
                <a:cs typeface="Bryant Pro Regular"/>
              </a:rPr>
            </a:br>
            <a:r>
              <a:rPr lang="en-US" sz="2200" dirty="0" smtClean="0">
                <a:solidFill>
                  <a:srgbClr val="174576"/>
                </a:solidFill>
                <a:cs typeface="Bryant Pro Regular"/>
              </a:rPr>
              <a:t>is </a:t>
            </a:r>
            <a:r>
              <a:rPr lang="en-US" sz="2200" dirty="0">
                <a:solidFill>
                  <a:srgbClr val="174576"/>
                </a:solidFill>
                <a:cs typeface="Bryant Pro Regular"/>
              </a:rPr>
              <a:t>central to achieving the fundamental goals of higher education. </a:t>
            </a:r>
            <a:endParaRPr lang="en-US" sz="2200" dirty="0" smtClean="0">
              <a:solidFill>
                <a:srgbClr val="174576"/>
              </a:solidFill>
              <a:cs typeface="Bryant Pro Regular"/>
            </a:endParaRPr>
          </a:p>
          <a:p>
            <a:pPr marL="342900" indent="-342900">
              <a:buFont typeface="Arial"/>
              <a:buChar char="•"/>
            </a:pPr>
            <a:endParaRPr lang="en-US" sz="2200" dirty="0">
              <a:solidFill>
                <a:srgbClr val="174576"/>
              </a:solidFill>
              <a:cs typeface="Bryant Pro 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rgbClr val="174576"/>
                </a:solidFill>
                <a:cs typeface="Bryant Pro Regular"/>
              </a:rPr>
              <a:t>C</a:t>
            </a:r>
            <a:r>
              <a:rPr lang="en-US" sz="2200" dirty="0" smtClean="0">
                <a:solidFill>
                  <a:srgbClr val="174576"/>
                </a:solidFill>
                <a:cs typeface="Bryant Pro Regular"/>
              </a:rPr>
              <a:t>omprehensive </a:t>
            </a:r>
            <a:r>
              <a:rPr lang="en-US" sz="2200" dirty="0">
                <a:solidFill>
                  <a:srgbClr val="174576"/>
                </a:solidFill>
                <a:cs typeface="Bryant Pro Regular"/>
              </a:rPr>
              <a:t>approach to </a:t>
            </a:r>
            <a:r>
              <a:rPr lang="en-US" sz="2200" dirty="0" smtClean="0">
                <a:solidFill>
                  <a:srgbClr val="174576"/>
                </a:solidFill>
                <a:cs typeface="Bryant Pro Regular"/>
              </a:rPr>
              <a:t/>
            </a:r>
            <a:br>
              <a:rPr lang="en-US" sz="2200" dirty="0" smtClean="0">
                <a:solidFill>
                  <a:srgbClr val="174576"/>
                </a:solidFill>
                <a:cs typeface="Bryant Pro Regular"/>
              </a:rPr>
            </a:br>
            <a:r>
              <a:rPr lang="en-US" sz="2200" dirty="0" smtClean="0">
                <a:solidFill>
                  <a:srgbClr val="174576"/>
                </a:solidFill>
                <a:cs typeface="Bryant Pro Regular"/>
              </a:rPr>
              <a:t>student </a:t>
            </a:r>
            <a:r>
              <a:rPr lang="en-US" sz="2200" dirty="0">
                <a:solidFill>
                  <a:srgbClr val="174576"/>
                </a:solidFill>
                <a:cs typeface="Bryant Pro Regular"/>
              </a:rPr>
              <a:t>development that includes intellectual, spiritual, </a:t>
            </a:r>
            <a:r>
              <a:rPr lang="en-US" sz="2200" dirty="0" smtClean="0">
                <a:solidFill>
                  <a:srgbClr val="174576"/>
                </a:solidFill>
                <a:cs typeface="Bryant Pro Regular"/>
              </a:rPr>
              <a:t/>
            </a:r>
            <a:br>
              <a:rPr lang="en-US" sz="2200" dirty="0" smtClean="0">
                <a:solidFill>
                  <a:srgbClr val="174576"/>
                </a:solidFill>
                <a:cs typeface="Bryant Pro Regular"/>
              </a:rPr>
            </a:br>
            <a:r>
              <a:rPr lang="en-US" sz="2200" dirty="0" smtClean="0">
                <a:solidFill>
                  <a:srgbClr val="174576"/>
                </a:solidFill>
                <a:cs typeface="Bryant Pro Regular"/>
              </a:rPr>
              <a:t>and </a:t>
            </a:r>
            <a:r>
              <a:rPr lang="en-US" sz="2200" dirty="0">
                <a:solidFill>
                  <a:srgbClr val="174576"/>
                </a:solidFill>
                <a:cs typeface="Bryant Pro Regular"/>
              </a:rPr>
              <a:t>personal growth.</a:t>
            </a:r>
          </a:p>
          <a:p>
            <a:pPr marL="342900" indent="-342900">
              <a:buFont typeface="Arial"/>
              <a:buChar char="•"/>
            </a:pPr>
            <a:endParaRPr lang="en-US" sz="2200" dirty="0">
              <a:solidFill>
                <a:srgbClr val="174576"/>
              </a:solidFill>
              <a:cs typeface="Bryant Pro 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174576"/>
                </a:solidFill>
                <a:cs typeface="Bryant Pro Regular"/>
              </a:rPr>
              <a:t>This academic </a:t>
            </a:r>
            <a:r>
              <a:rPr lang="en-US" sz="2200" dirty="0">
                <a:solidFill>
                  <a:srgbClr val="174576"/>
                </a:solidFill>
                <a:cs typeface="Bryant Pro Regular"/>
              </a:rPr>
              <a:t>advisement approach </a:t>
            </a:r>
            <a:r>
              <a:rPr lang="en-US" sz="2200" dirty="0" smtClean="0">
                <a:solidFill>
                  <a:srgbClr val="174576"/>
                </a:solidFill>
                <a:cs typeface="Bryant Pro Regular"/>
              </a:rPr>
              <a:t>allows </a:t>
            </a:r>
            <a:r>
              <a:rPr lang="en-US" sz="2200" dirty="0">
                <a:solidFill>
                  <a:srgbClr val="174576"/>
                </a:solidFill>
                <a:cs typeface="Bryant Pro Regular"/>
              </a:rPr>
              <a:t>students to receive assistance and become responsible for their educational, career, and personal goals.  </a:t>
            </a:r>
          </a:p>
          <a:p>
            <a:pPr marL="342900" indent="-342900">
              <a:buFont typeface="Arial"/>
              <a:buChar char="•"/>
            </a:pPr>
            <a:endParaRPr lang="en-US" sz="2200" dirty="0">
              <a:solidFill>
                <a:srgbClr val="254061"/>
              </a:solidFill>
            </a:endParaRPr>
          </a:p>
        </p:txBody>
      </p:sp>
      <p:pic>
        <p:nvPicPr>
          <p:cNvPr id="11" name="Picture 10" descr="oncept_of_advisin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90" b="-1421"/>
          <a:stretch/>
        </p:blipFill>
        <p:spPr bwMode="auto">
          <a:xfrm>
            <a:off x="571501" y="1391401"/>
            <a:ext cx="3619500" cy="3625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93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9144000" cy="7019561"/>
          </a:xfrm>
          <a:prstGeom prst="rect">
            <a:avLst/>
          </a:prstGeom>
          <a:solidFill>
            <a:srgbClr val="0019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5100" y="246873"/>
            <a:ext cx="8754534" cy="6509527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iff_Cent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" y="246873"/>
            <a:ext cx="4765830" cy="12432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9462" y="295833"/>
            <a:ext cx="7958137" cy="1143000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rgbClr val="174576"/>
                </a:solidFill>
                <a:latin typeface="+mn-lt"/>
                <a:cs typeface="Cyclone Layers Background"/>
              </a:rPr>
              <a:t>Core Curriculum</a:t>
            </a:r>
          </a:p>
        </p:txBody>
      </p:sp>
      <p:sp>
        <p:nvSpPr>
          <p:cNvPr id="2" name="Rectangle 1"/>
          <p:cNvSpPr/>
          <p:nvPr/>
        </p:nvSpPr>
        <p:spPr>
          <a:xfrm>
            <a:off x="313266" y="1591865"/>
            <a:ext cx="8424333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Foundation Courses — emphasize critical </a:t>
            </a:r>
            <a:r>
              <a:rPr lang="en-US" sz="1600" dirty="0">
                <a:solidFill>
                  <a:srgbClr val="103154"/>
                </a:solidFill>
                <a:cs typeface="Bryant Pro Regular"/>
              </a:rPr>
              <a:t>reading, writing, and thinking </a:t>
            </a:r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skills</a:t>
            </a:r>
          </a:p>
          <a:p>
            <a:r>
              <a:rPr lang="en-US" sz="1600" dirty="0">
                <a:solidFill>
                  <a:srgbClr val="103154"/>
                </a:solidFill>
                <a:cs typeface="Bryant Pro Regular"/>
              </a:rPr>
              <a:t>	</a:t>
            </a:r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FYS 101 	Exploration </a:t>
            </a:r>
            <a:r>
              <a:rPr lang="en-US" sz="1600" dirty="0">
                <a:solidFill>
                  <a:srgbClr val="103154"/>
                </a:solidFill>
                <a:cs typeface="Bryant Pro Regular"/>
              </a:rPr>
              <a:t>of Academic </a:t>
            </a:r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Writing	</a:t>
            </a:r>
            <a:br>
              <a:rPr lang="en-US" sz="1600" dirty="0" smtClean="0">
                <a:solidFill>
                  <a:srgbClr val="103154"/>
                </a:solidFill>
                <a:cs typeface="Bryant Pro Regular"/>
              </a:rPr>
            </a:br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	RST </a:t>
            </a:r>
            <a:r>
              <a:rPr lang="en-US" sz="1600" dirty="0">
                <a:solidFill>
                  <a:srgbClr val="103154"/>
                </a:solidFill>
                <a:cs typeface="Bryant Pro Regular"/>
              </a:rPr>
              <a:t>101	</a:t>
            </a:r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Intro </a:t>
            </a:r>
            <a:r>
              <a:rPr lang="en-US" sz="1600" dirty="0">
                <a:solidFill>
                  <a:srgbClr val="103154"/>
                </a:solidFill>
                <a:cs typeface="Bryant Pro Regular"/>
              </a:rPr>
              <a:t>to Religious </a:t>
            </a:r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Studies</a:t>
            </a:r>
          </a:p>
          <a:p>
            <a:endParaRPr lang="en-US" sz="1600" dirty="0">
              <a:solidFill>
                <a:srgbClr val="103154"/>
              </a:solidFill>
              <a:cs typeface="Bryant Pro Regular"/>
            </a:endParaRPr>
          </a:p>
          <a:p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II</a:t>
            </a:r>
            <a:r>
              <a:rPr lang="en-US" sz="1600" dirty="0">
                <a:solidFill>
                  <a:srgbClr val="103154"/>
                </a:solidFill>
                <a:cs typeface="Bryant Pro Regular"/>
              </a:rPr>
              <a:t>. </a:t>
            </a:r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Fields </a:t>
            </a:r>
            <a:r>
              <a:rPr lang="en-US" sz="1600" dirty="0">
                <a:solidFill>
                  <a:srgbClr val="103154"/>
                </a:solidFill>
                <a:cs typeface="Bryant Pro Regular"/>
              </a:rPr>
              <a:t>of </a:t>
            </a:r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Knowledge - students </a:t>
            </a:r>
            <a:r>
              <a:rPr lang="en-US" sz="1600" dirty="0">
                <a:solidFill>
                  <a:srgbClr val="103154"/>
                </a:solidFill>
                <a:cs typeface="Bryant Pro Regular"/>
              </a:rPr>
              <a:t>complete one course in each field </a:t>
            </a:r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/>
            </a:r>
            <a:br>
              <a:rPr lang="en-US" sz="1600" dirty="0" smtClean="0">
                <a:solidFill>
                  <a:srgbClr val="103154"/>
                </a:solidFill>
                <a:cs typeface="Bryant Pro Regular"/>
              </a:rPr>
            </a:br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from </a:t>
            </a:r>
            <a:r>
              <a:rPr lang="en-US" sz="1600" dirty="0">
                <a:solidFill>
                  <a:srgbClr val="103154"/>
                </a:solidFill>
                <a:cs typeface="Bryant Pro Regular"/>
              </a:rPr>
              <a:t>a range of </a:t>
            </a:r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designated courses</a:t>
            </a:r>
            <a:r>
              <a:rPr lang="en-US" sz="1600" dirty="0">
                <a:solidFill>
                  <a:srgbClr val="103154"/>
                </a:solidFill>
                <a:cs typeface="Bryant Pro Regular"/>
              </a:rPr>
              <a:t>. </a:t>
            </a:r>
          </a:p>
          <a:p>
            <a:r>
              <a:rPr lang="en-US" sz="1600" dirty="0">
                <a:solidFill>
                  <a:srgbClr val="103154"/>
                </a:solidFill>
                <a:cs typeface="Bryant Pro Regular"/>
              </a:rPr>
              <a:t>	</a:t>
            </a:r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Field 1 	Religious </a:t>
            </a:r>
            <a:r>
              <a:rPr lang="en-US" sz="1600" dirty="0">
                <a:solidFill>
                  <a:srgbClr val="103154"/>
                </a:solidFill>
                <a:cs typeface="Bryant Pro Regular"/>
              </a:rPr>
              <a:t>Studies &amp; Theology</a:t>
            </a:r>
          </a:p>
          <a:p>
            <a:r>
              <a:rPr lang="en-US" sz="1600" dirty="0">
                <a:solidFill>
                  <a:srgbClr val="103154"/>
                </a:solidFill>
                <a:cs typeface="Bryant Pro Regular"/>
              </a:rPr>
              <a:t>	</a:t>
            </a:r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Field 2 	Philosophy</a:t>
            </a:r>
            <a:endParaRPr lang="en-US" sz="1600" dirty="0">
              <a:solidFill>
                <a:srgbClr val="103154"/>
              </a:solidFill>
              <a:cs typeface="Bryant Pro Regular"/>
            </a:endParaRPr>
          </a:p>
          <a:p>
            <a:r>
              <a:rPr lang="en-US" sz="1600" dirty="0">
                <a:solidFill>
                  <a:srgbClr val="103154"/>
                </a:solidFill>
                <a:cs typeface="Bryant Pro Regular"/>
              </a:rPr>
              <a:t>	</a:t>
            </a:r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Field 3 	Arts </a:t>
            </a:r>
            <a:r>
              <a:rPr lang="en-US" sz="1600" dirty="0">
                <a:solidFill>
                  <a:srgbClr val="103154"/>
                </a:solidFill>
                <a:cs typeface="Bryant Pro Regular"/>
              </a:rPr>
              <a:t>&amp; Literature</a:t>
            </a:r>
          </a:p>
          <a:p>
            <a:r>
              <a:rPr lang="en-US" sz="1600" dirty="0">
                <a:solidFill>
                  <a:srgbClr val="103154"/>
                </a:solidFill>
                <a:cs typeface="Bryant Pro Regular"/>
              </a:rPr>
              <a:t>	</a:t>
            </a:r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Field 4 	History</a:t>
            </a:r>
            <a:endParaRPr lang="en-US" sz="1600" dirty="0">
              <a:solidFill>
                <a:srgbClr val="103154"/>
              </a:solidFill>
              <a:cs typeface="Bryant Pro Regular"/>
            </a:endParaRPr>
          </a:p>
          <a:p>
            <a:r>
              <a:rPr lang="en-US" sz="1600" dirty="0">
                <a:solidFill>
                  <a:srgbClr val="103154"/>
                </a:solidFill>
                <a:cs typeface="Bryant Pro Regular"/>
              </a:rPr>
              <a:t>	</a:t>
            </a:r>
          </a:p>
          <a:p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III</a:t>
            </a:r>
            <a:r>
              <a:rPr lang="en-US" sz="1600" dirty="0">
                <a:solidFill>
                  <a:srgbClr val="103154"/>
                </a:solidFill>
                <a:cs typeface="Bryant Pro Regular"/>
              </a:rPr>
              <a:t>. </a:t>
            </a:r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Attributes - </a:t>
            </a:r>
            <a:r>
              <a:rPr lang="en-US" sz="1600" dirty="0">
                <a:solidFill>
                  <a:srgbClr val="103154"/>
                </a:solidFill>
                <a:cs typeface="Bryant Pro Regular"/>
              </a:rPr>
              <a:t>Students select one course for each requirement.  </a:t>
            </a:r>
          </a:p>
          <a:p>
            <a:pPr algn="ctr"/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The </a:t>
            </a:r>
            <a:r>
              <a:rPr lang="en-US" sz="1600" dirty="0">
                <a:solidFill>
                  <a:srgbClr val="103154"/>
                </a:solidFill>
                <a:cs typeface="Bryant Pro Regular"/>
              </a:rPr>
              <a:t>Cross-disciplinary Knowledge and Skills Attributes are:</a:t>
            </a:r>
          </a:p>
          <a:p>
            <a:pPr algn="ctr"/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Justice  •  Ethics  •  Diversity  •  Global Awareness  •  Writing Intensive  •  Oral Communication</a:t>
            </a:r>
          </a:p>
          <a:p>
            <a:pPr algn="ctr"/>
            <a:endParaRPr lang="en-US" sz="1600" dirty="0" smtClean="0">
              <a:solidFill>
                <a:srgbClr val="103154"/>
              </a:solidFill>
              <a:cs typeface="Bryant Pro Regular"/>
            </a:endParaRPr>
          </a:p>
          <a:p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IV. </a:t>
            </a:r>
            <a:r>
              <a:rPr lang="en-US" sz="1600" dirty="0">
                <a:solidFill>
                  <a:srgbClr val="103154"/>
                </a:solidFill>
                <a:cs typeface="Bryant Pro Regular"/>
              </a:rPr>
              <a:t>Core </a:t>
            </a:r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Capstone - </a:t>
            </a:r>
            <a:r>
              <a:rPr lang="en-US" sz="1600" dirty="0">
                <a:solidFill>
                  <a:srgbClr val="103154"/>
                </a:solidFill>
                <a:cs typeface="Bryant Pro Regular"/>
              </a:rPr>
              <a:t>During senior </a:t>
            </a:r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year, </a:t>
            </a:r>
            <a:r>
              <a:rPr lang="en-US" sz="1600" dirty="0">
                <a:solidFill>
                  <a:srgbClr val="103154"/>
                </a:solidFill>
                <a:cs typeface="Bryant Pro Regular"/>
              </a:rPr>
              <a:t>all students </a:t>
            </a:r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complete </a:t>
            </a:r>
            <a:r>
              <a:rPr lang="en-US" sz="1600" dirty="0">
                <a:solidFill>
                  <a:srgbClr val="103154"/>
                </a:solidFill>
                <a:cs typeface="Bryant Pro Regular"/>
              </a:rPr>
              <a:t>a Capstone course that enables them to reflect upon the goals of the core curriculum and to develop leadership and a sense of the value of public service.</a:t>
            </a:r>
          </a:p>
          <a:p>
            <a:r>
              <a:rPr lang="en-US" sz="1600" dirty="0">
                <a:solidFill>
                  <a:srgbClr val="103154"/>
                </a:solidFill>
                <a:cs typeface="Bryant Pro Regular"/>
              </a:rPr>
              <a:t>	</a:t>
            </a:r>
          </a:p>
          <a:p>
            <a:r>
              <a:rPr lang="en-US" sz="1600" dirty="0">
                <a:solidFill>
                  <a:srgbClr val="103154"/>
                </a:solidFill>
                <a:cs typeface="Bryant Pro Regular"/>
              </a:rPr>
              <a:t>	</a:t>
            </a:r>
          </a:p>
          <a:p>
            <a:endParaRPr lang="en-US" sz="1600" dirty="0">
              <a:solidFill>
                <a:srgbClr val="103154"/>
              </a:solidFill>
              <a:cs typeface="Bryant Pro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65599" y="333911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	Field </a:t>
            </a:r>
            <a:r>
              <a:rPr lang="en-US" sz="1600" dirty="0">
                <a:solidFill>
                  <a:srgbClr val="103154"/>
                </a:solidFill>
                <a:cs typeface="Bryant Pro Regular"/>
              </a:rPr>
              <a:t>5 	Social Sciences</a:t>
            </a:r>
          </a:p>
          <a:p>
            <a:r>
              <a:rPr lang="en-US" sz="1600" dirty="0">
                <a:solidFill>
                  <a:srgbClr val="103154"/>
                </a:solidFill>
                <a:cs typeface="Bryant Pro Regular"/>
              </a:rPr>
              <a:t>	Field 6 	Natural Sciences</a:t>
            </a:r>
          </a:p>
          <a:p>
            <a:r>
              <a:rPr lang="en-US" sz="1600" dirty="0">
                <a:solidFill>
                  <a:srgbClr val="103154"/>
                </a:solidFill>
                <a:cs typeface="Bryant Pro Regular"/>
              </a:rPr>
              <a:t>	Field 7 	Mathematical Sciences	</a:t>
            </a:r>
          </a:p>
          <a:p>
            <a:endParaRPr lang="en-US" sz="1600" dirty="0">
              <a:solidFill>
                <a:srgbClr val="103154"/>
              </a:solidFill>
              <a:cs typeface="Bryant Pro Regula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4631" y="2169636"/>
            <a:ext cx="5968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03154"/>
                </a:solidFill>
                <a:cs typeface="Bryant Pro Regular"/>
              </a:rPr>
              <a:t>ENG 101 	</a:t>
            </a:r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Writing </a:t>
            </a:r>
            <a:r>
              <a:rPr lang="en-US" sz="1600" dirty="0">
                <a:solidFill>
                  <a:srgbClr val="103154"/>
                </a:solidFill>
                <a:cs typeface="Bryant Pro Regular"/>
              </a:rPr>
              <a:t>About Literature	</a:t>
            </a:r>
          </a:p>
          <a:p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PHI </a:t>
            </a:r>
            <a:r>
              <a:rPr lang="en-US" sz="1600" dirty="0">
                <a:solidFill>
                  <a:srgbClr val="103154"/>
                </a:solidFill>
                <a:cs typeface="Bryant Pro Regular"/>
              </a:rPr>
              <a:t>101 	</a:t>
            </a:r>
            <a:r>
              <a:rPr lang="en-US" sz="1600" dirty="0" smtClean="0">
                <a:solidFill>
                  <a:srgbClr val="103154"/>
                </a:solidFill>
                <a:cs typeface="Bryant Pro Regular"/>
              </a:rPr>
              <a:t>Intro </a:t>
            </a:r>
            <a:r>
              <a:rPr lang="en-US" sz="1600" dirty="0">
                <a:solidFill>
                  <a:srgbClr val="103154"/>
                </a:solidFill>
                <a:cs typeface="Bryant Pro Regular"/>
              </a:rPr>
              <a:t>to Philosophy</a:t>
            </a:r>
          </a:p>
          <a:p>
            <a:endParaRPr lang="en-US" sz="1600" dirty="0">
              <a:solidFill>
                <a:srgbClr val="103154"/>
              </a:solidFill>
              <a:cs typeface="Bryant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8978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7568" y="1607301"/>
            <a:ext cx="8242298" cy="5006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aseline="30000" dirty="0" smtClean="0"/>
          </a:p>
          <a:p>
            <a:pPr algn="ctr"/>
            <a:r>
              <a:rPr lang="en-US" sz="2600" baseline="30000" dirty="0" smtClean="0"/>
              <a:t>New </a:t>
            </a:r>
            <a:r>
              <a:rPr lang="en-US" sz="2600" baseline="30000" dirty="0"/>
              <a:t>Student Orientation </a:t>
            </a:r>
            <a:r>
              <a:rPr lang="en-US" sz="2600" baseline="30000" dirty="0" smtClean="0"/>
              <a:t>/ Griff 101</a:t>
            </a:r>
          </a:p>
          <a:p>
            <a:pPr algn="ctr"/>
            <a:endParaRPr lang="en-US" sz="2600" baseline="30000" dirty="0" smtClean="0"/>
          </a:p>
          <a:p>
            <a:pPr algn="ctr"/>
            <a:r>
              <a:rPr lang="en-US" sz="2600" baseline="30000" dirty="0"/>
              <a:t>Academic and Career Advisement for </a:t>
            </a:r>
          </a:p>
          <a:p>
            <a:pPr algn="ctr"/>
            <a:r>
              <a:rPr lang="en-US" sz="2600" baseline="30000" dirty="0"/>
              <a:t>New Students, Student-Athletes and Undecided </a:t>
            </a:r>
            <a:r>
              <a:rPr lang="en-US" sz="2600" baseline="30000" dirty="0" smtClean="0"/>
              <a:t>Majors</a:t>
            </a:r>
          </a:p>
          <a:p>
            <a:pPr algn="ctr"/>
            <a:endParaRPr lang="en-US" sz="2600" baseline="30000" dirty="0" smtClean="0"/>
          </a:p>
          <a:p>
            <a:pPr algn="ctr"/>
            <a:r>
              <a:rPr lang="en-US" sz="2600" baseline="30000" dirty="0" smtClean="0"/>
              <a:t>Griff Career Action </a:t>
            </a:r>
            <a:r>
              <a:rPr lang="en-US" sz="2600" baseline="30000" dirty="0"/>
              <a:t>P</a:t>
            </a:r>
            <a:r>
              <a:rPr lang="en-US" sz="2600" baseline="30000" dirty="0" smtClean="0"/>
              <a:t>lan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Continuous </a:t>
            </a:r>
            <a:r>
              <a:rPr lang="en-US" sz="2600" baseline="30000" dirty="0"/>
              <a:t>Career Support for Alumni</a:t>
            </a:r>
          </a:p>
          <a:p>
            <a:pPr algn="ctr"/>
            <a:r>
              <a:rPr lang="en-US" sz="2600" baseline="30000" dirty="0" smtClean="0"/>
              <a:t>A</a:t>
            </a:r>
            <a:r>
              <a:rPr lang="en-US" sz="2600" dirty="0" smtClean="0"/>
              <a:t> </a:t>
            </a:r>
            <a:r>
              <a:rPr lang="en-US" sz="2600" baseline="30000" dirty="0"/>
              <a:t>Comprehensive Internship Program for all Students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Academic </a:t>
            </a:r>
            <a:r>
              <a:rPr lang="en-US" sz="2600" baseline="30000" dirty="0"/>
              <a:t>Mentoring Program </a:t>
            </a:r>
            <a:br>
              <a:rPr lang="en-US" sz="2600" baseline="30000" dirty="0"/>
            </a:br>
            <a:r>
              <a:rPr lang="en-US" sz="2600" baseline="30000" dirty="0" smtClean="0"/>
              <a:t>Accessibility </a:t>
            </a:r>
            <a:r>
              <a:rPr lang="en-US" sz="2600" baseline="30000" dirty="0"/>
              <a:t>Support  </a:t>
            </a:r>
            <a:r>
              <a:rPr lang="en-US" sz="2600" baseline="30000" dirty="0" smtClean="0"/>
              <a:t>•</a:t>
            </a:r>
            <a:r>
              <a:rPr lang="en-US" sz="2600" dirty="0" smtClean="0"/>
              <a:t> </a:t>
            </a:r>
            <a:r>
              <a:rPr lang="en-US" sz="2600" baseline="30000" dirty="0" smtClean="0"/>
              <a:t>Veteran Support 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Griff Parent Program</a:t>
            </a:r>
          </a:p>
          <a:p>
            <a:pPr algn="ctr"/>
            <a:r>
              <a:rPr lang="en-US" sz="2600" baseline="30000" dirty="0" smtClean="0"/>
              <a:t>Tutoring </a:t>
            </a:r>
            <a:r>
              <a:rPr lang="en-US" sz="2600" baseline="30000" dirty="0"/>
              <a:t>&amp; Study </a:t>
            </a:r>
            <a:r>
              <a:rPr lang="en-US" sz="2600" baseline="30000" dirty="0" smtClean="0"/>
              <a:t>Center</a:t>
            </a:r>
            <a:r>
              <a:rPr lang="en-US" sz="2600" baseline="30000" dirty="0"/>
              <a:t> </a:t>
            </a:r>
            <a:r>
              <a:rPr lang="en-US" sz="2600" baseline="30000" dirty="0" smtClean="0"/>
              <a:t>/</a:t>
            </a:r>
            <a:r>
              <a:rPr lang="en-US" sz="2600" dirty="0" smtClean="0"/>
              <a:t> </a:t>
            </a:r>
            <a:r>
              <a:rPr lang="en-US" sz="2600" baseline="30000" dirty="0" smtClean="0"/>
              <a:t>General </a:t>
            </a:r>
            <a:r>
              <a:rPr lang="en-US" sz="2600" baseline="30000" dirty="0"/>
              <a:t>Proctor </a:t>
            </a:r>
            <a:r>
              <a:rPr lang="en-US" sz="2600" baseline="30000" dirty="0" smtClean="0"/>
              <a:t>Site</a:t>
            </a:r>
          </a:p>
          <a:p>
            <a:pPr algn="ctr"/>
            <a:r>
              <a:rPr lang="en-US" sz="2600" baseline="30000" dirty="0" smtClean="0"/>
              <a:t>A </a:t>
            </a:r>
            <a:r>
              <a:rPr lang="en-US" sz="2600" baseline="30000" dirty="0"/>
              <a:t>variety of Academic Workshops offered throughout the </a:t>
            </a:r>
            <a:r>
              <a:rPr lang="en-US" sz="2600" baseline="30000" dirty="0" smtClean="0"/>
              <a:t>semester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9144000" cy="7019561"/>
          </a:xfrm>
          <a:prstGeom prst="rect">
            <a:avLst/>
          </a:prstGeom>
          <a:solidFill>
            <a:srgbClr val="0019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800965" y="2645084"/>
            <a:ext cx="6324600" cy="1536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97070" y="251134"/>
            <a:ext cx="6448907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97070" y="768093"/>
            <a:ext cx="644890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Many 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Opportunities</a:t>
            </a:r>
          </a:p>
          <a:p>
            <a:pPr algn="ctr"/>
            <a:endParaRPr lang="en-US" sz="4800" b="1" dirty="0">
              <a:solidFill>
                <a:srgbClr val="174576"/>
              </a:solidFill>
            </a:endParaRPr>
          </a:p>
          <a:p>
            <a:pPr algn="ctr"/>
            <a:r>
              <a:rPr lang="en-US" sz="2400" dirty="0">
                <a:solidFill>
                  <a:srgbClr val="174576"/>
                </a:solidFill>
              </a:rPr>
              <a:t>O</a:t>
            </a:r>
            <a:r>
              <a:rPr lang="en-US" sz="2400" dirty="0" smtClean="0">
                <a:solidFill>
                  <a:srgbClr val="174576"/>
                </a:solidFill>
              </a:rPr>
              <a:t>ver </a:t>
            </a:r>
            <a:r>
              <a:rPr lang="en-US" sz="2400" dirty="0">
                <a:solidFill>
                  <a:srgbClr val="174576"/>
                </a:solidFill>
              </a:rPr>
              <a:t>70 majors, minors, </a:t>
            </a:r>
            <a:br>
              <a:rPr lang="en-US" sz="2400" dirty="0">
                <a:solidFill>
                  <a:srgbClr val="174576"/>
                </a:solidFill>
              </a:rPr>
            </a:br>
            <a:r>
              <a:rPr lang="en-US" sz="2400" dirty="0" smtClean="0">
                <a:solidFill>
                  <a:srgbClr val="174576"/>
                </a:solidFill>
              </a:rPr>
              <a:t>pre</a:t>
            </a:r>
            <a:r>
              <a:rPr lang="en-US" sz="2400" dirty="0">
                <a:solidFill>
                  <a:srgbClr val="174576"/>
                </a:solidFill>
              </a:rPr>
              <a:t>-professional &amp; special programs </a:t>
            </a:r>
            <a:br>
              <a:rPr lang="en-US" sz="2400" dirty="0">
                <a:solidFill>
                  <a:srgbClr val="174576"/>
                </a:solidFill>
              </a:rPr>
            </a:br>
            <a:r>
              <a:rPr lang="en-US" sz="2400" dirty="0">
                <a:solidFill>
                  <a:srgbClr val="174576"/>
                </a:solidFill>
              </a:rPr>
              <a:t>in the following divisions: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174576"/>
                </a:solidFill>
              </a:rPr>
              <a:t> College of Arts &amp; Sciences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174576"/>
                </a:solidFill>
              </a:rPr>
              <a:t> Richard J. </a:t>
            </a:r>
            <a:r>
              <a:rPr lang="en-US" sz="2400" b="1" dirty="0" err="1">
                <a:solidFill>
                  <a:srgbClr val="174576"/>
                </a:solidFill>
              </a:rPr>
              <a:t>Wehle</a:t>
            </a:r>
            <a:r>
              <a:rPr lang="en-US" sz="2400" b="1" dirty="0">
                <a:solidFill>
                  <a:srgbClr val="174576"/>
                </a:solidFill>
              </a:rPr>
              <a:t> School of Business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174576"/>
                </a:solidFill>
              </a:rPr>
              <a:t> School of Education &amp;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382393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7568" y="1607301"/>
            <a:ext cx="8242298" cy="5006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aseline="30000" dirty="0" smtClean="0"/>
          </a:p>
          <a:p>
            <a:pPr algn="ctr"/>
            <a:r>
              <a:rPr lang="en-US" sz="2600" baseline="30000" dirty="0" smtClean="0"/>
              <a:t>New </a:t>
            </a:r>
            <a:r>
              <a:rPr lang="en-US" sz="2600" baseline="30000" dirty="0"/>
              <a:t>Student Orientation </a:t>
            </a:r>
            <a:r>
              <a:rPr lang="en-US" sz="2600" baseline="30000" dirty="0" smtClean="0"/>
              <a:t>/ Griff 101</a:t>
            </a:r>
          </a:p>
          <a:p>
            <a:pPr algn="ctr"/>
            <a:endParaRPr lang="en-US" sz="2600" baseline="30000" dirty="0" smtClean="0"/>
          </a:p>
          <a:p>
            <a:pPr algn="ctr"/>
            <a:r>
              <a:rPr lang="en-US" sz="2600" baseline="30000" dirty="0"/>
              <a:t>Academic and Career Advisement for </a:t>
            </a:r>
          </a:p>
          <a:p>
            <a:pPr algn="ctr"/>
            <a:r>
              <a:rPr lang="en-US" sz="2600" baseline="30000" dirty="0"/>
              <a:t>New Students, Student-Athletes and Undecided </a:t>
            </a:r>
            <a:r>
              <a:rPr lang="en-US" sz="2600" baseline="30000" dirty="0" smtClean="0"/>
              <a:t>Majors</a:t>
            </a:r>
          </a:p>
          <a:p>
            <a:pPr algn="ctr"/>
            <a:endParaRPr lang="en-US" sz="2600" baseline="30000" dirty="0" smtClean="0"/>
          </a:p>
          <a:p>
            <a:pPr algn="ctr"/>
            <a:r>
              <a:rPr lang="en-US" sz="2600" baseline="30000" dirty="0" smtClean="0"/>
              <a:t>Griff Career Action </a:t>
            </a:r>
            <a:r>
              <a:rPr lang="en-US" sz="2600" baseline="30000" dirty="0"/>
              <a:t>P</a:t>
            </a:r>
            <a:r>
              <a:rPr lang="en-US" sz="2600" baseline="30000" dirty="0" smtClean="0"/>
              <a:t>lan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Continuous </a:t>
            </a:r>
            <a:r>
              <a:rPr lang="en-US" sz="2600" baseline="30000" dirty="0"/>
              <a:t>Career Support for Alumni</a:t>
            </a:r>
          </a:p>
          <a:p>
            <a:pPr algn="ctr"/>
            <a:r>
              <a:rPr lang="en-US" sz="2600" baseline="30000" dirty="0" smtClean="0"/>
              <a:t>A</a:t>
            </a:r>
            <a:r>
              <a:rPr lang="en-US" sz="2600" dirty="0" smtClean="0"/>
              <a:t> </a:t>
            </a:r>
            <a:r>
              <a:rPr lang="en-US" sz="2600" baseline="30000" dirty="0"/>
              <a:t>Comprehensive Internship Program for all Students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Academic </a:t>
            </a:r>
            <a:r>
              <a:rPr lang="en-US" sz="2600" baseline="30000" dirty="0"/>
              <a:t>Mentoring Program </a:t>
            </a:r>
            <a:br>
              <a:rPr lang="en-US" sz="2600" baseline="30000" dirty="0"/>
            </a:br>
            <a:r>
              <a:rPr lang="en-US" sz="2600" baseline="30000" dirty="0" smtClean="0"/>
              <a:t>Accessibility </a:t>
            </a:r>
            <a:r>
              <a:rPr lang="en-US" sz="2600" baseline="30000" dirty="0"/>
              <a:t>Support  </a:t>
            </a:r>
            <a:r>
              <a:rPr lang="en-US" sz="2600" baseline="30000" dirty="0" smtClean="0"/>
              <a:t>•</a:t>
            </a:r>
            <a:r>
              <a:rPr lang="en-US" sz="2600" dirty="0" smtClean="0"/>
              <a:t> </a:t>
            </a:r>
            <a:r>
              <a:rPr lang="en-US" sz="2600" baseline="30000" dirty="0" smtClean="0"/>
              <a:t>Veteran Support 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Griff Parent Program</a:t>
            </a:r>
          </a:p>
          <a:p>
            <a:pPr algn="ctr"/>
            <a:r>
              <a:rPr lang="en-US" sz="2600" baseline="30000" dirty="0" smtClean="0"/>
              <a:t>Tutoring </a:t>
            </a:r>
            <a:r>
              <a:rPr lang="en-US" sz="2600" baseline="30000" dirty="0"/>
              <a:t>&amp; Study </a:t>
            </a:r>
            <a:r>
              <a:rPr lang="en-US" sz="2600" baseline="30000" dirty="0" smtClean="0"/>
              <a:t>Center</a:t>
            </a:r>
            <a:r>
              <a:rPr lang="en-US" sz="2600" baseline="30000" dirty="0"/>
              <a:t> </a:t>
            </a:r>
            <a:r>
              <a:rPr lang="en-US" sz="2600" baseline="30000" dirty="0" smtClean="0"/>
              <a:t>/</a:t>
            </a:r>
            <a:r>
              <a:rPr lang="en-US" sz="2600" dirty="0" smtClean="0"/>
              <a:t> </a:t>
            </a:r>
            <a:r>
              <a:rPr lang="en-US" sz="2600" baseline="30000" dirty="0" smtClean="0"/>
              <a:t>General </a:t>
            </a:r>
            <a:r>
              <a:rPr lang="en-US" sz="2600" baseline="30000" dirty="0"/>
              <a:t>Proctor </a:t>
            </a:r>
            <a:r>
              <a:rPr lang="en-US" sz="2600" baseline="30000" dirty="0" smtClean="0"/>
              <a:t>Site</a:t>
            </a:r>
          </a:p>
          <a:p>
            <a:pPr algn="ctr"/>
            <a:r>
              <a:rPr lang="en-US" sz="2600" baseline="30000" dirty="0" smtClean="0"/>
              <a:t>A </a:t>
            </a:r>
            <a:r>
              <a:rPr lang="en-US" sz="2600" baseline="30000" dirty="0"/>
              <a:t>variety of Academic Workshops offered throughout the </a:t>
            </a:r>
            <a:r>
              <a:rPr lang="en-US" sz="2600" baseline="30000" dirty="0" smtClean="0"/>
              <a:t>semester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9144000" cy="7019561"/>
          </a:xfrm>
          <a:prstGeom prst="rect">
            <a:avLst/>
          </a:prstGeom>
          <a:solidFill>
            <a:srgbClr val="0019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800965" y="2645084"/>
            <a:ext cx="6324600" cy="1536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97070" y="251134"/>
            <a:ext cx="6448907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97071" y="374393"/>
            <a:ext cx="644890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Academic Support</a:t>
            </a:r>
            <a:endParaRPr lang="en-US" sz="4800" b="1" dirty="0">
              <a:solidFill>
                <a:srgbClr val="174576"/>
              </a:solidFill>
            </a:endParaRPr>
          </a:p>
          <a:p>
            <a:pPr marL="342900" indent="-342900">
              <a:lnSpc>
                <a:spcPct val="125000"/>
              </a:lnSpc>
              <a:buFont typeface="Arial"/>
              <a:buChar char="•"/>
            </a:pPr>
            <a:endParaRPr lang="en-US" sz="2000" b="1" dirty="0" smtClean="0">
              <a:solidFill>
                <a:srgbClr val="254061"/>
              </a:solidFill>
            </a:endParaRPr>
          </a:p>
          <a:p>
            <a:pPr marL="342900" indent="-342900">
              <a:lnSpc>
                <a:spcPct val="125000"/>
              </a:lnSpc>
              <a:buFont typeface="Arial"/>
              <a:buChar char="•"/>
            </a:pPr>
            <a:r>
              <a:rPr lang="en-US" sz="2000" b="1" dirty="0" smtClean="0">
                <a:solidFill>
                  <a:srgbClr val="254061"/>
                </a:solidFill>
              </a:rPr>
              <a:t>The </a:t>
            </a:r>
            <a:r>
              <a:rPr lang="en-US" sz="2000" b="1" dirty="0">
                <a:solidFill>
                  <a:srgbClr val="254061"/>
                </a:solidFill>
              </a:rPr>
              <a:t>Tutoring </a:t>
            </a:r>
            <a:r>
              <a:rPr lang="en-US" sz="2000" b="1" dirty="0" smtClean="0">
                <a:solidFill>
                  <a:srgbClr val="254061"/>
                </a:solidFill>
              </a:rPr>
              <a:t>Center </a:t>
            </a:r>
            <a:r>
              <a:rPr lang="en-US" sz="2000" dirty="0" smtClean="0">
                <a:solidFill>
                  <a:srgbClr val="254061"/>
                </a:solidFill>
              </a:rPr>
              <a:t>provides opportunities to achieve academic success through peer and adjunct professor tutors assisting in a variety of academic disciplines.</a:t>
            </a:r>
          </a:p>
          <a:p>
            <a:pPr>
              <a:lnSpc>
                <a:spcPct val="125000"/>
              </a:lnSpc>
            </a:pPr>
            <a:endParaRPr lang="en-US" sz="2000" dirty="0" smtClean="0">
              <a:solidFill>
                <a:srgbClr val="254061"/>
              </a:solidFill>
            </a:endParaRPr>
          </a:p>
          <a:p>
            <a:pPr marL="342900" indent="-342900">
              <a:lnSpc>
                <a:spcPct val="125000"/>
              </a:lnSpc>
              <a:buFont typeface="Arial"/>
              <a:buChar char="•"/>
            </a:pPr>
            <a:r>
              <a:rPr lang="en-US" sz="2000" b="1" dirty="0">
                <a:solidFill>
                  <a:srgbClr val="254061"/>
                </a:solidFill>
              </a:rPr>
              <a:t>Study Center </a:t>
            </a:r>
            <a:r>
              <a:rPr lang="en-US" sz="2000" dirty="0">
                <a:solidFill>
                  <a:srgbClr val="254061"/>
                </a:solidFill>
              </a:rPr>
              <a:t>offers an opportunity </a:t>
            </a:r>
            <a:r>
              <a:rPr lang="en-US" sz="2000" dirty="0" smtClean="0">
                <a:solidFill>
                  <a:srgbClr val="254061"/>
                </a:solidFill>
              </a:rPr>
              <a:t>to </a:t>
            </a:r>
            <a:r>
              <a:rPr lang="en-US" sz="2000" dirty="0">
                <a:solidFill>
                  <a:srgbClr val="254061"/>
                </a:solidFill>
              </a:rPr>
              <a:t>focus on their academic work </a:t>
            </a:r>
            <a:r>
              <a:rPr lang="en-US" sz="2000" dirty="0" smtClean="0">
                <a:solidFill>
                  <a:srgbClr val="254061"/>
                </a:solidFill>
              </a:rPr>
              <a:t>in </a:t>
            </a:r>
            <a:r>
              <a:rPr lang="en-US" sz="2000" dirty="0">
                <a:solidFill>
                  <a:srgbClr val="254061"/>
                </a:solidFill>
              </a:rPr>
              <a:t>a quiet, distraction-free </a:t>
            </a:r>
            <a:r>
              <a:rPr lang="en-US" sz="2000" dirty="0" smtClean="0">
                <a:solidFill>
                  <a:srgbClr val="254061"/>
                </a:solidFill>
              </a:rPr>
              <a:t>environment.</a:t>
            </a:r>
          </a:p>
          <a:p>
            <a:pPr>
              <a:lnSpc>
                <a:spcPct val="125000"/>
              </a:lnSpc>
            </a:pPr>
            <a:endParaRPr lang="en-US" sz="2000" dirty="0" smtClean="0">
              <a:solidFill>
                <a:srgbClr val="254061"/>
              </a:solidFill>
            </a:endParaRPr>
          </a:p>
          <a:p>
            <a:pPr marL="342900" indent="-342900">
              <a:lnSpc>
                <a:spcPct val="125000"/>
              </a:lnSpc>
              <a:buFont typeface="Arial"/>
              <a:buChar char="•"/>
            </a:pPr>
            <a:r>
              <a:rPr lang="en-US" sz="2000" b="1" dirty="0">
                <a:solidFill>
                  <a:srgbClr val="254061"/>
                </a:solidFill>
              </a:rPr>
              <a:t>Academic Mentors </a:t>
            </a:r>
            <a:r>
              <a:rPr lang="en-US" sz="2000" dirty="0">
                <a:solidFill>
                  <a:srgbClr val="254061"/>
                </a:solidFill>
              </a:rPr>
              <a:t>meet regularly </a:t>
            </a:r>
            <a:r>
              <a:rPr lang="en-US" sz="2000" dirty="0" smtClean="0">
                <a:solidFill>
                  <a:srgbClr val="254061"/>
                </a:solidFill>
              </a:rPr>
              <a:t>to assist with </a:t>
            </a:r>
            <a:r>
              <a:rPr lang="en-US" sz="2000" dirty="0">
                <a:solidFill>
                  <a:srgbClr val="254061"/>
                </a:solidFill>
              </a:rPr>
              <a:t>time management, study skills, academic strategies and much more — to help students achieve </a:t>
            </a:r>
            <a:r>
              <a:rPr lang="en-US" sz="2000" dirty="0" smtClean="0">
                <a:solidFill>
                  <a:srgbClr val="254061"/>
                </a:solidFill>
              </a:rPr>
              <a:t>success.</a:t>
            </a:r>
          </a:p>
          <a:p>
            <a:pPr marL="342900" indent="-342900">
              <a:lnSpc>
                <a:spcPct val="125000"/>
              </a:lnSpc>
              <a:buFont typeface="Arial"/>
              <a:buChar char="•"/>
            </a:pPr>
            <a:endParaRPr lang="en-US" sz="2000" dirty="0" smtClean="0">
              <a:solidFill>
                <a:srgbClr val="254061"/>
              </a:solidFill>
            </a:endParaRPr>
          </a:p>
          <a:p>
            <a:pPr>
              <a:lnSpc>
                <a:spcPct val="125000"/>
              </a:lnSpc>
            </a:pPr>
            <a:endParaRPr lang="en-US" sz="2000" b="1" dirty="0">
              <a:solidFill>
                <a:srgbClr val="254061"/>
              </a:solidFill>
            </a:endParaRPr>
          </a:p>
          <a:p>
            <a:pPr>
              <a:lnSpc>
                <a:spcPct val="125000"/>
              </a:lnSpc>
            </a:pPr>
            <a:endParaRPr lang="en-US" sz="2400" dirty="0">
              <a:solidFill>
                <a:srgbClr val="174576"/>
              </a:solidFill>
            </a:endParaRPr>
          </a:p>
          <a:p>
            <a:pPr>
              <a:lnSpc>
                <a:spcPct val="125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948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7568" y="1607301"/>
            <a:ext cx="8242298" cy="5006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aseline="30000" dirty="0" smtClean="0"/>
          </a:p>
          <a:p>
            <a:pPr algn="ctr"/>
            <a:r>
              <a:rPr lang="en-US" sz="2600" baseline="30000" dirty="0" smtClean="0"/>
              <a:t>New </a:t>
            </a:r>
            <a:r>
              <a:rPr lang="en-US" sz="2600" baseline="30000" dirty="0"/>
              <a:t>Student Orientation </a:t>
            </a:r>
            <a:r>
              <a:rPr lang="en-US" sz="2600" baseline="30000" dirty="0" smtClean="0"/>
              <a:t>/ Griff 101</a:t>
            </a:r>
          </a:p>
          <a:p>
            <a:pPr algn="ctr"/>
            <a:endParaRPr lang="en-US" sz="2600" baseline="30000" dirty="0" smtClean="0"/>
          </a:p>
          <a:p>
            <a:pPr algn="ctr"/>
            <a:r>
              <a:rPr lang="en-US" sz="2600" baseline="30000" dirty="0"/>
              <a:t>Academic and Career Advisement for </a:t>
            </a:r>
          </a:p>
          <a:p>
            <a:pPr algn="ctr"/>
            <a:r>
              <a:rPr lang="en-US" sz="2600" baseline="30000" dirty="0"/>
              <a:t>New Students, Student-Athletes and Undecided </a:t>
            </a:r>
            <a:r>
              <a:rPr lang="en-US" sz="2600" baseline="30000" dirty="0" smtClean="0"/>
              <a:t>Majors</a:t>
            </a:r>
          </a:p>
          <a:p>
            <a:pPr algn="ctr"/>
            <a:endParaRPr lang="en-US" sz="2600" baseline="30000" dirty="0" smtClean="0"/>
          </a:p>
          <a:p>
            <a:pPr algn="ctr"/>
            <a:r>
              <a:rPr lang="en-US" sz="2600" baseline="30000" dirty="0" smtClean="0"/>
              <a:t>Griff Career Action </a:t>
            </a:r>
            <a:r>
              <a:rPr lang="en-US" sz="2600" baseline="30000" dirty="0"/>
              <a:t>P</a:t>
            </a:r>
            <a:r>
              <a:rPr lang="en-US" sz="2600" baseline="30000" dirty="0" smtClean="0"/>
              <a:t>lan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Continuous </a:t>
            </a:r>
            <a:r>
              <a:rPr lang="en-US" sz="2600" baseline="30000" dirty="0"/>
              <a:t>Career Support for Alumni</a:t>
            </a:r>
          </a:p>
          <a:p>
            <a:pPr algn="ctr"/>
            <a:r>
              <a:rPr lang="en-US" sz="2600" baseline="30000" dirty="0" smtClean="0"/>
              <a:t>A</a:t>
            </a:r>
            <a:r>
              <a:rPr lang="en-US" sz="2600" dirty="0" smtClean="0"/>
              <a:t> </a:t>
            </a:r>
            <a:r>
              <a:rPr lang="en-US" sz="2600" baseline="30000" dirty="0"/>
              <a:t>Comprehensive Internship Program for all Students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Academic </a:t>
            </a:r>
            <a:r>
              <a:rPr lang="en-US" sz="2600" baseline="30000" dirty="0"/>
              <a:t>Mentoring Program </a:t>
            </a:r>
            <a:br>
              <a:rPr lang="en-US" sz="2600" baseline="30000" dirty="0"/>
            </a:br>
            <a:r>
              <a:rPr lang="en-US" sz="2600" baseline="30000" dirty="0" smtClean="0"/>
              <a:t>Accessibility </a:t>
            </a:r>
            <a:r>
              <a:rPr lang="en-US" sz="2600" baseline="30000" dirty="0"/>
              <a:t>Support  </a:t>
            </a:r>
            <a:r>
              <a:rPr lang="en-US" sz="2600" baseline="30000" dirty="0" smtClean="0"/>
              <a:t>•</a:t>
            </a:r>
            <a:r>
              <a:rPr lang="en-US" sz="2600" dirty="0" smtClean="0"/>
              <a:t> </a:t>
            </a:r>
            <a:r>
              <a:rPr lang="en-US" sz="2600" baseline="30000" dirty="0" smtClean="0"/>
              <a:t>Veteran Support 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Griff Parent Program</a:t>
            </a:r>
          </a:p>
          <a:p>
            <a:pPr algn="ctr"/>
            <a:r>
              <a:rPr lang="en-US" sz="2600" baseline="30000" dirty="0" smtClean="0"/>
              <a:t>Tutoring </a:t>
            </a:r>
            <a:r>
              <a:rPr lang="en-US" sz="2600" baseline="30000" dirty="0"/>
              <a:t>&amp; Study </a:t>
            </a:r>
            <a:r>
              <a:rPr lang="en-US" sz="2600" baseline="30000" dirty="0" smtClean="0"/>
              <a:t>Center</a:t>
            </a:r>
            <a:r>
              <a:rPr lang="en-US" sz="2600" baseline="30000" dirty="0"/>
              <a:t> </a:t>
            </a:r>
            <a:r>
              <a:rPr lang="en-US" sz="2600" baseline="30000" dirty="0" smtClean="0"/>
              <a:t>/</a:t>
            </a:r>
            <a:r>
              <a:rPr lang="en-US" sz="2600" dirty="0" smtClean="0"/>
              <a:t> </a:t>
            </a:r>
            <a:r>
              <a:rPr lang="en-US" sz="2600" baseline="30000" dirty="0" smtClean="0"/>
              <a:t>General </a:t>
            </a:r>
            <a:r>
              <a:rPr lang="en-US" sz="2600" baseline="30000" dirty="0"/>
              <a:t>Proctor </a:t>
            </a:r>
            <a:r>
              <a:rPr lang="en-US" sz="2600" baseline="30000" dirty="0" smtClean="0"/>
              <a:t>Site</a:t>
            </a:r>
          </a:p>
          <a:p>
            <a:pPr algn="ctr"/>
            <a:r>
              <a:rPr lang="en-US" sz="2600" baseline="30000" dirty="0" smtClean="0"/>
              <a:t>A </a:t>
            </a:r>
            <a:r>
              <a:rPr lang="en-US" sz="2600" baseline="30000" dirty="0"/>
              <a:t>variety of Academic Workshops offered throughout the </a:t>
            </a:r>
            <a:r>
              <a:rPr lang="en-US" sz="2600" baseline="30000" dirty="0" smtClean="0"/>
              <a:t>semester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9144000" cy="7019561"/>
          </a:xfrm>
          <a:prstGeom prst="rect">
            <a:avLst/>
          </a:prstGeom>
          <a:solidFill>
            <a:srgbClr val="0019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800965" y="2645084"/>
            <a:ext cx="6324600" cy="1536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97070" y="251134"/>
            <a:ext cx="6448907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97071" y="374393"/>
            <a:ext cx="6448906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Academic Support</a:t>
            </a:r>
            <a:endParaRPr lang="en-US" sz="4800" b="1" dirty="0">
              <a:solidFill>
                <a:srgbClr val="174576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b="1" dirty="0" smtClean="0">
              <a:solidFill>
                <a:srgbClr val="25406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254061"/>
                </a:solidFill>
              </a:rPr>
              <a:t>Accessibility Support </a:t>
            </a:r>
            <a:r>
              <a:rPr lang="en-US" sz="2000" dirty="0" smtClean="0">
                <a:solidFill>
                  <a:srgbClr val="254061"/>
                </a:solidFill>
              </a:rPr>
              <a:t>is committed </a:t>
            </a:r>
            <a:r>
              <a:rPr lang="en-US" sz="2000" dirty="0">
                <a:solidFill>
                  <a:srgbClr val="254061"/>
                </a:solidFill>
              </a:rPr>
              <a:t>to creating equal access </a:t>
            </a:r>
            <a:r>
              <a:rPr lang="en-US" sz="2000" dirty="0" smtClean="0">
                <a:solidFill>
                  <a:srgbClr val="254061"/>
                </a:solidFill>
              </a:rPr>
              <a:t>for </a:t>
            </a:r>
            <a:r>
              <a:rPr lang="en-US" sz="2000" dirty="0">
                <a:solidFill>
                  <a:srgbClr val="254061"/>
                </a:solidFill>
              </a:rPr>
              <a:t>all </a:t>
            </a:r>
            <a:r>
              <a:rPr lang="en-US" sz="2000" dirty="0" smtClean="0">
                <a:solidFill>
                  <a:srgbClr val="254061"/>
                </a:solidFill>
              </a:rPr>
              <a:t>students </a:t>
            </a:r>
            <a:r>
              <a:rPr lang="en-US" sz="2000" dirty="0">
                <a:solidFill>
                  <a:srgbClr val="254061"/>
                </a:solidFill>
              </a:rPr>
              <a:t>with </a:t>
            </a:r>
            <a:r>
              <a:rPr lang="en-US" sz="2000" dirty="0" smtClean="0">
                <a:solidFill>
                  <a:srgbClr val="254061"/>
                </a:solidFill>
              </a:rPr>
              <a:t>disabilities. It helps </a:t>
            </a:r>
            <a:r>
              <a:rPr lang="en-US" sz="2000" dirty="0">
                <a:solidFill>
                  <a:srgbClr val="254061"/>
                </a:solidFill>
              </a:rPr>
              <a:t>meet the needs of individuals registered and documented through the office, </a:t>
            </a:r>
            <a:r>
              <a:rPr lang="en-US" sz="2000" dirty="0" smtClean="0">
                <a:solidFill>
                  <a:srgbClr val="254061"/>
                </a:solidFill>
              </a:rPr>
              <a:t>whether </a:t>
            </a:r>
            <a:r>
              <a:rPr lang="en-US" sz="2000" dirty="0">
                <a:solidFill>
                  <a:srgbClr val="254061"/>
                </a:solidFill>
              </a:rPr>
              <a:t>the disability is permanent or </a:t>
            </a:r>
            <a:r>
              <a:rPr lang="en-US" sz="2000" dirty="0" smtClean="0">
                <a:solidFill>
                  <a:srgbClr val="254061"/>
                </a:solidFill>
              </a:rPr>
              <a:t>temporary.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25406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254061"/>
                </a:solidFill>
                <a:cs typeface="TodayBEF-Regular"/>
              </a:rPr>
              <a:t>General Proctor </a:t>
            </a:r>
            <a:r>
              <a:rPr lang="en-US" sz="2000" dirty="0" smtClean="0">
                <a:solidFill>
                  <a:srgbClr val="254061"/>
                </a:solidFill>
                <a:cs typeface="TodayBEF-Regular"/>
              </a:rPr>
              <a:t>administers </a:t>
            </a:r>
            <a:r>
              <a:rPr lang="en-US" sz="2000" dirty="0">
                <a:solidFill>
                  <a:srgbClr val="254061"/>
                </a:solidFill>
                <a:cs typeface="TodayBEF-Regular"/>
              </a:rPr>
              <a:t>academic accommodations </a:t>
            </a:r>
            <a:br>
              <a:rPr lang="en-US" sz="2000" dirty="0">
                <a:solidFill>
                  <a:srgbClr val="254061"/>
                </a:solidFill>
                <a:cs typeface="TodayBEF-Regular"/>
              </a:rPr>
            </a:br>
            <a:r>
              <a:rPr lang="en-US" sz="2000" dirty="0">
                <a:solidFill>
                  <a:srgbClr val="254061"/>
                </a:solidFill>
                <a:cs typeface="TodayBEF-Regular"/>
              </a:rPr>
              <a:t>to registered students with </a:t>
            </a:r>
            <a:r>
              <a:rPr lang="en-US" sz="2000" dirty="0" smtClean="0">
                <a:solidFill>
                  <a:srgbClr val="254061"/>
                </a:solidFill>
                <a:cs typeface="TodayBEF-Regular"/>
              </a:rPr>
              <a:t>disabilities</a:t>
            </a:r>
            <a:r>
              <a:rPr lang="en-US" sz="2000" dirty="0">
                <a:solidFill>
                  <a:srgbClr val="254061"/>
                </a:solidFill>
                <a:cs typeface="TodayBEF-Regular"/>
              </a:rPr>
              <a:t> </a:t>
            </a:r>
            <a:r>
              <a:rPr lang="en-US" sz="2000" dirty="0" smtClean="0">
                <a:solidFill>
                  <a:srgbClr val="254061"/>
                </a:solidFill>
                <a:cs typeface="TodayBEF-Regular"/>
              </a:rPr>
              <a:t>as well as is a service to students </a:t>
            </a:r>
            <a:r>
              <a:rPr lang="en-US" sz="2000" dirty="0">
                <a:solidFill>
                  <a:srgbClr val="254061"/>
                </a:solidFill>
                <a:cs typeface="TodayBEF-Regular"/>
              </a:rPr>
              <a:t>without </a:t>
            </a:r>
            <a:r>
              <a:rPr lang="en-US" sz="2000" dirty="0" smtClean="0">
                <a:solidFill>
                  <a:srgbClr val="254061"/>
                </a:solidFill>
                <a:cs typeface="TodayBEF-Regular"/>
              </a:rPr>
              <a:t>disabilities.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254061"/>
              </a:solidFill>
              <a:cs typeface="TodayBEF-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254061"/>
                </a:solidFill>
              </a:rPr>
              <a:t>Veteran Support  </a:t>
            </a:r>
            <a:r>
              <a:rPr lang="en-US" sz="2000" dirty="0">
                <a:solidFill>
                  <a:srgbClr val="254061"/>
                </a:solidFill>
              </a:rPr>
              <a:t>has dedicated resources and space to providing an environment that is supportive and friendly, </a:t>
            </a:r>
            <a:br>
              <a:rPr lang="en-US" sz="2000" dirty="0">
                <a:solidFill>
                  <a:srgbClr val="254061"/>
                </a:solidFill>
              </a:rPr>
            </a:br>
            <a:r>
              <a:rPr lang="en-US" sz="2000" dirty="0">
                <a:solidFill>
                  <a:srgbClr val="254061"/>
                </a:solidFill>
              </a:rPr>
              <a:t>who are veterans feel comfortable seeking assistance with both academic and non-academic issues.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254061"/>
              </a:solidFill>
            </a:endParaRPr>
          </a:p>
          <a:p>
            <a:pPr marL="342900" indent="-342900">
              <a:lnSpc>
                <a:spcPct val="125000"/>
              </a:lnSpc>
              <a:buFont typeface="Arial"/>
              <a:buChar char="•"/>
            </a:pPr>
            <a:endParaRPr lang="en-US" sz="2000" b="1" dirty="0">
              <a:solidFill>
                <a:srgbClr val="254061"/>
              </a:solidFill>
            </a:endParaRPr>
          </a:p>
          <a:p>
            <a:pPr>
              <a:lnSpc>
                <a:spcPct val="125000"/>
              </a:lnSpc>
            </a:pPr>
            <a:endParaRPr lang="en-US" sz="2400" dirty="0">
              <a:solidFill>
                <a:srgbClr val="174576"/>
              </a:solidFill>
            </a:endParaRPr>
          </a:p>
          <a:p>
            <a:pPr>
              <a:lnSpc>
                <a:spcPct val="125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520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7568" y="1607301"/>
            <a:ext cx="8242298" cy="5006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aseline="30000" dirty="0" smtClean="0"/>
          </a:p>
          <a:p>
            <a:pPr algn="ctr"/>
            <a:r>
              <a:rPr lang="en-US" sz="2600" baseline="30000" dirty="0" smtClean="0"/>
              <a:t>New </a:t>
            </a:r>
            <a:r>
              <a:rPr lang="en-US" sz="2600" baseline="30000" dirty="0"/>
              <a:t>Student Orientation </a:t>
            </a:r>
            <a:r>
              <a:rPr lang="en-US" sz="2600" baseline="30000" dirty="0" smtClean="0"/>
              <a:t>/ Griff 101</a:t>
            </a:r>
          </a:p>
          <a:p>
            <a:pPr algn="ctr"/>
            <a:endParaRPr lang="en-US" sz="2600" baseline="30000" dirty="0" smtClean="0"/>
          </a:p>
          <a:p>
            <a:pPr algn="ctr"/>
            <a:r>
              <a:rPr lang="en-US" sz="2600" baseline="30000" dirty="0"/>
              <a:t>Academic and Career Advisement for </a:t>
            </a:r>
          </a:p>
          <a:p>
            <a:pPr algn="ctr"/>
            <a:r>
              <a:rPr lang="en-US" sz="2600" baseline="30000" dirty="0"/>
              <a:t>New Students, Student-Athletes and Undecided </a:t>
            </a:r>
            <a:r>
              <a:rPr lang="en-US" sz="2600" baseline="30000" dirty="0" smtClean="0"/>
              <a:t>Majors</a:t>
            </a:r>
          </a:p>
          <a:p>
            <a:pPr algn="ctr"/>
            <a:endParaRPr lang="en-US" sz="2600" baseline="30000" dirty="0" smtClean="0"/>
          </a:p>
          <a:p>
            <a:pPr algn="ctr"/>
            <a:r>
              <a:rPr lang="en-US" sz="2600" baseline="30000" dirty="0" smtClean="0"/>
              <a:t>Griff Career Action </a:t>
            </a:r>
            <a:r>
              <a:rPr lang="en-US" sz="2600" baseline="30000" dirty="0"/>
              <a:t>P</a:t>
            </a:r>
            <a:r>
              <a:rPr lang="en-US" sz="2600" baseline="30000" dirty="0" smtClean="0"/>
              <a:t>lan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Continuous </a:t>
            </a:r>
            <a:r>
              <a:rPr lang="en-US" sz="2600" baseline="30000" dirty="0"/>
              <a:t>Career Support for Alumni</a:t>
            </a:r>
          </a:p>
          <a:p>
            <a:pPr algn="ctr"/>
            <a:r>
              <a:rPr lang="en-US" sz="2600" baseline="30000" dirty="0" smtClean="0"/>
              <a:t>A</a:t>
            </a:r>
            <a:r>
              <a:rPr lang="en-US" sz="2600" dirty="0" smtClean="0"/>
              <a:t> </a:t>
            </a:r>
            <a:r>
              <a:rPr lang="en-US" sz="2600" baseline="30000" dirty="0"/>
              <a:t>Comprehensive Internship Program for all Students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Academic </a:t>
            </a:r>
            <a:r>
              <a:rPr lang="en-US" sz="2600" baseline="30000" dirty="0"/>
              <a:t>Mentoring Program </a:t>
            </a:r>
            <a:br>
              <a:rPr lang="en-US" sz="2600" baseline="30000" dirty="0"/>
            </a:br>
            <a:r>
              <a:rPr lang="en-US" sz="2600" baseline="30000" dirty="0" smtClean="0"/>
              <a:t>Accessibility </a:t>
            </a:r>
            <a:r>
              <a:rPr lang="en-US" sz="2600" baseline="30000" dirty="0"/>
              <a:t>Support  </a:t>
            </a:r>
            <a:r>
              <a:rPr lang="en-US" sz="2600" baseline="30000" dirty="0" smtClean="0"/>
              <a:t>•</a:t>
            </a:r>
            <a:r>
              <a:rPr lang="en-US" sz="2600" dirty="0" smtClean="0"/>
              <a:t> </a:t>
            </a:r>
            <a:r>
              <a:rPr lang="en-US" sz="2600" baseline="30000" dirty="0" smtClean="0"/>
              <a:t>Veteran Support 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Griff Parent Program</a:t>
            </a:r>
          </a:p>
          <a:p>
            <a:pPr algn="ctr"/>
            <a:r>
              <a:rPr lang="en-US" sz="2600" baseline="30000" dirty="0" smtClean="0"/>
              <a:t>Tutoring </a:t>
            </a:r>
            <a:r>
              <a:rPr lang="en-US" sz="2600" baseline="30000" dirty="0"/>
              <a:t>&amp; Study </a:t>
            </a:r>
            <a:r>
              <a:rPr lang="en-US" sz="2600" baseline="30000" dirty="0" smtClean="0"/>
              <a:t>Center</a:t>
            </a:r>
            <a:r>
              <a:rPr lang="en-US" sz="2600" baseline="30000" dirty="0"/>
              <a:t> </a:t>
            </a:r>
            <a:r>
              <a:rPr lang="en-US" sz="2600" baseline="30000" dirty="0" smtClean="0"/>
              <a:t>/</a:t>
            </a:r>
            <a:r>
              <a:rPr lang="en-US" sz="2600" dirty="0" smtClean="0"/>
              <a:t> </a:t>
            </a:r>
            <a:r>
              <a:rPr lang="en-US" sz="2600" baseline="30000" dirty="0" smtClean="0"/>
              <a:t>General </a:t>
            </a:r>
            <a:r>
              <a:rPr lang="en-US" sz="2600" baseline="30000" dirty="0"/>
              <a:t>Proctor </a:t>
            </a:r>
            <a:r>
              <a:rPr lang="en-US" sz="2600" baseline="30000" dirty="0" smtClean="0"/>
              <a:t>Site</a:t>
            </a:r>
          </a:p>
          <a:p>
            <a:pPr algn="ctr"/>
            <a:r>
              <a:rPr lang="en-US" sz="2600" baseline="30000" dirty="0" smtClean="0"/>
              <a:t>A </a:t>
            </a:r>
            <a:r>
              <a:rPr lang="en-US" sz="2600" baseline="30000" dirty="0"/>
              <a:t>variety of Academic Workshops offered throughout the </a:t>
            </a:r>
            <a:r>
              <a:rPr lang="en-US" sz="2600" baseline="30000" dirty="0" smtClean="0"/>
              <a:t>semester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9144000" cy="7019561"/>
          </a:xfrm>
          <a:prstGeom prst="rect">
            <a:avLst/>
          </a:prstGeom>
          <a:solidFill>
            <a:srgbClr val="0019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6700" y="251134"/>
            <a:ext cx="8579277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6700" y="4501190"/>
            <a:ext cx="8418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174576"/>
                </a:solidFill>
              </a:rPr>
              <a:t>Steps to determining </a:t>
            </a:r>
            <a:r>
              <a:rPr lang="en-US" sz="3600" dirty="0" smtClean="0">
                <a:solidFill>
                  <a:srgbClr val="174576"/>
                </a:solidFill>
              </a:rPr>
              <a:t>the </a:t>
            </a:r>
            <a:r>
              <a:rPr lang="en-US" sz="3600" dirty="0">
                <a:solidFill>
                  <a:srgbClr val="174576"/>
                </a:solidFill>
              </a:rPr>
              <a:t>best major…</a:t>
            </a:r>
          </a:p>
          <a:p>
            <a:pPr algn="ctr"/>
            <a:endParaRPr lang="en-US" sz="2000" dirty="0" smtClean="0">
              <a:solidFill>
                <a:srgbClr val="174576"/>
              </a:solidFill>
            </a:endParaRPr>
          </a:p>
          <a:p>
            <a:pPr algn="ctr"/>
            <a:r>
              <a:rPr lang="en-US" sz="2000" dirty="0" smtClean="0">
                <a:solidFill>
                  <a:srgbClr val="174576"/>
                </a:solidFill>
              </a:rPr>
              <a:t>Career </a:t>
            </a:r>
            <a:r>
              <a:rPr lang="en-US" sz="2000" dirty="0">
                <a:solidFill>
                  <a:srgbClr val="174576"/>
                </a:solidFill>
              </a:rPr>
              <a:t>and life planning is a process of discovery </a:t>
            </a:r>
            <a:r>
              <a:rPr lang="en-US" sz="2000" dirty="0" smtClean="0">
                <a:solidFill>
                  <a:srgbClr val="174576"/>
                </a:solidFill>
              </a:rPr>
              <a:t>that </a:t>
            </a:r>
            <a:r>
              <a:rPr lang="en-US" sz="2000" dirty="0">
                <a:solidFill>
                  <a:srgbClr val="174576"/>
                </a:solidFill>
              </a:rPr>
              <a:t>focuses on </a:t>
            </a:r>
            <a:endParaRPr lang="en-US" sz="2000" dirty="0" smtClean="0">
              <a:solidFill>
                <a:srgbClr val="174576"/>
              </a:solidFill>
            </a:endParaRPr>
          </a:p>
          <a:p>
            <a:pPr algn="ctr"/>
            <a:r>
              <a:rPr lang="en-US" sz="2000" dirty="0" smtClean="0">
                <a:solidFill>
                  <a:srgbClr val="174576"/>
                </a:solidFill>
              </a:rPr>
              <a:t>strengths </a:t>
            </a:r>
            <a:r>
              <a:rPr lang="en-US" sz="2000" dirty="0">
                <a:solidFill>
                  <a:srgbClr val="174576"/>
                </a:solidFill>
              </a:rPr>
              <a:t>and ways to apply </a:t>
            </a:r>
            <a:r>
              <a:rPr lang="en-US" sz="2000" dirty="0" smtClean="0">
                <a:solidFill>
                  <a:srgbClr val="174576"/>
                </a:solidFill>
              </a:rPr>
              <a:t>them </a:t>
            </a:r>
            <a:r>
              <a:rPr lang="en-US" sz="2000" dirty="0">
                <a:solidFill>
                  <a:srgbClr val="174576"/>
                </a:solidFill>
              </a:rPr>
              <a:t>beyond the </a:t>
            </a:r>
            <a:r>
              <a:rPr lang="en-US" sz="2000" dirty="0" smtClean="0">
                <a:solidFill>
                  <a:srgbClr val="174576"/>
                </a:solidFill>
              </a:rPr>
              <a:t>classroom</a:t>
            </a:r>
            <a:endParaRPr lang="en-US" sz="2800" dirty="0">
              <a:solidFill>
                <a:srgbClr val="17457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3250"/>
          <a:stretch/>
        </p:blipFill>
        <p:spPr>
          <a:xfrm>
            <a:off x="3225800" y="450593"/>
            <a:ext cx="3060700" cy="404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9144000" cy="7019561"/>
          </a:xfrm>
          <a:prstGeom prst="rect">
            <a:avLst/>
          </a:prstGeom>
          <a:solidFill>
            <a:srgbClr val="0019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9100" y="2971800"/>
            <a:ext cx="8249077" cy="382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fontAlgn="base">
              <a:buFont typeface="Arial"/>
              <a:buChar char="•"/>
            </a:pPr>
            <a:endParaRPr lang="en-US" dirty="0"/>
          </a:p>
          <a:p>
            <a:pPr marL="171450" indent="-171450" fontAlgn="base">
              <a:buFont typeface="Arial"/>
              <a:buChar char="•"/>
            </a:pPr>
            <a:r>
              <a:rPr lang="en-US" dirty="0"/>
              <a:t>Services include career resources and coaching, professional development services, job and internship </a:t>
            </a:r>
            <a:r>
              <a:rPr lang="en-US" dirty="0" smtClean="0"/>
              <a:t>posting, </a:t>
            </a:r>
            <a:r>
              <a:rPr lang="en-US" dirty="0"/>
              <a:t>and assessment/</a:t>
            </a:r>
            <a:r>
              <a:rPr lang="en-US" dirty="0" smtClean="0"/>
              <a:t>eatf </a:t>
            </a:r>
            <a:r>
              <a:rPr lang="en-US" dirty="0"/>
              <a:t>the </a:t>
            </a:r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78100" y="209293"/>
            <a:ext cx="60917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buFont typeface="Arial"/>
              <a:buChar char="•"/>
            </a:pPr>
            <a:endParaRPr lang="en-US" sz="2000" dirty="0"/>
          </a:p>
          <a:p>
            <a:pPr fontAlgn="base"/>
            <a:r>
              <a:rPr lang="en-US" sz="2000" dirty="0" smtClean="0"/>
              <a:t>Career Services include:</a:t>
            </a:r>
          </a:p>
          <a:p>
            <a:pPr marL="457200" indent="-457200" fontAlgn="base">
              <a:buFont typeface="Arial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areer Resources </a:t>
            </a:r>
            <a:endParaRPr lang="en-US" sz="2000" dirty="0"/>
          </a:p>
          <a:p>
            <a:pPr marL="457200" indent="-457200" fontAlgn="base">
              <a:buFont typeface="Arial"/>
              <a:buChar char="•"/>
            </a:pPr>
            <a:r>
              <a:rPr lang="en-US" sz="2000" dirty="0" smtClean="0"/>
              <a:t>Career Coaching</a:t>
            </a:r>
            <a:endParaRPr lang="en-US" sz="2000" dirty="0"/>
          </a:p>
          <a:p>
            <a:pPr marL="457200" indent="-457200" fontAlgn="base">
              <a:buFont typeface="Arial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rofessional Development Services</a:t>
            </a:r>
          </a:p>
          <a:p>
            <a:pPr marL="457200" indent="-457200" fontAlgn="base">
              <a:buFont typeface="Arial"/>
              <a:buChar char="•"/>
            </a:pPr>
            <a:r>
              <a:rPr lang="en-US" sz="2000" dirty="0"/>
              <a:t>J</a:t>
            </a:r>
            <a:r>
              <a:rPr lang="en-US" sz="2000" dirty="0" smtClean="0"/>
              <a:t>ob </a:t>
            </a:r>
            <a:r>
              <a:rPr lang="en-US" sz="2000" dirty="0"/>
              <a:t>and </a:t>
            </a:r>
            <a:r>
              <a:rPr lang="en-US" sz="2000" dirty="0" smtClean="0"/>
              <a:t>Internship Postings </a:t>
            </a:r>
            <a:endParaRPr lang="en-US" sz="2000" dirty="0"/>
          </a:p>
          <a:p>
            <a:pPr marL="457200" indent="-457200" fontAlgn="base">
              <a:buFont typeface="Arial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areer Services </a:t>
            </a:r>
            <a:r>
              <a:rPr lang="en-US" sz="2000" dirty="0"/>
              <a:t>D</a:t>
            </a:r>
            <a:r>
              <a:rPr lang="en-US" sz="2000" dirty="0" smtClean="0"/>
              <a:t>elivery</a:t>
            </a:r>
            <a:endParaRPr lang="en-US" sz="2000" dirty="0"/>
          </a:p>
          <a:p>
            <a:pPr marL="457200" indent="-457200" fontAlgn="base">
              <a:buFont typeface="Arial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ssessment/</a:t>
            </a:r>
            <a:r>
              <a:rPr lang="en-US" sz="2000" dirty="0"/>
              <a:t>E</a:t>
            </a:r>
            <a:r>
              <a:rPr lang="en-US" sz="2000" dirty="0" smtClean="0"/>
              <a:t>valuation</a:t>
            </a:r>
            <a:endParaRPr lang="en-US" sz="2000" dirty="0"/>
          </a:p>
        </p:txBody>
      </p:sp>
      <p:pic>
        <p:nvPicPr>
          <p:cNvPr id="2" name="Picture 1" descr="Screen Shot 2015-12-02 at 6.02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78" y="127000"/>
            <a:ext cx="8343899" cy="2716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6122" y="3091787"/>
            <a:ext cx="608838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254061"/>
                </a:solidFill>
              </a:rPr>
              <a:t>C</a:t>
            </a:r>
            <a:r>
              <a:rPr lang="en-US" sz="2400" dirty="0" smtClean="0">
                <a:solidFill>
                  <a:srgbClr val="254061"/>
                </a:solidFill>
              </a:rPr>
              <a:t>areer Resources </a:t>
            </a:r>
            <a:endParaRPr lang="en-US" sz="2400" dirty="0">
              <a:solidFill>
                <a:srgbClr val="254061"/>
              </a:solidFill>
            </a:endParaRPr>
          </a:p>
          <a:p>
            <a:pPr marL="171450" indent="-171450" fontAlgn="base"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254061"/>
                </a:solidFill>
              </a:rPr>
              <a:t>Career Coaching</a:t>
            </a:r>
          </a:p>
          <a:p>
            <a:pPr marL="171450" indent="-171450" fontAlgn="base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254061"/>
                </a:solidFill>
              </a:rPr>
              <a:t>P</a:t>
            </a:r>
            <a:r>
              <a:rPr lang="en-US" sz="2400" dirty="0" smtClean="0">
                <a:solidFill>
                  <a:srgbClr val="254061"/>
                </a:solidFill>
              </a:rPr>
              <a:t>rofessional Development </a:t>
            </a:r>
            <a:r>
              <a:rPr lang="en-US" sz="2400" dirty="0">
                <a:solidFill>
                  <a:srgbClr val="254061"/>
                </a:solidFill>
              </a:rPr>
              <a:t>S</a:t>
            </a:r>
            <a:r>
              <a:rPr lang="en-US" sz="2400" dirty="0" smtClean="0">
                <a:solidFill>
                  <a:srgbClr val="254061"/>
                </a:solidFill>
              </a:rPr>
              <a:t>ervices</a:t>
            </a:r>
          </a:p>
          <a:p>
            <a:pPr marL="171450" indent="-171450" fontAlgn="base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254061"/>
                </a:solidFill>
              </a:rPr>
              <a:t>J</a:t>
            </a:r>
            <a:r>
              <a:rPr lang="en-US" sz="2400" dirty="0" smtClean="0">
                <a:solidFill>
                  <a:srgbClr val="254061"/>
                </a:solidFill>
              </a:rPr>
              <a:t>ob </a:t>
            </a:r>
            <a:r>
              <a:rPr lang="en-US" sz="2400" dirty="0">
                <a:solidFill>
                  <a:srgbClr val="254061"/>
                </a:solidFill>
              </a:rPr>
              <a:t>and </a:t>
            </a:r>
            <a:r>
              <a:rPr lang="en-US" sz="2400" dirty="0" smtClean="0">
                <a:solidFill>
                  <a:srgbClr val="254061"/>
                </a:solidFill>
              </a:rPr>
              <a:t>Internship Postings </a:t>
            </a:r>
            <a:endParaRPr lang="en-US" sz="2400" dirty="0">
              <a:solidFill>
                <a:srgbClr val="254061"/>
              </a:solidFill>
            </a:endParaRPr>
          </a:p>
          <a:p>
            <a:pPr marL="171450" indent="-171450" fontAlgn="base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254061"/>
                </a:solidFill>
              </a:rPr>
              <a:t>C</a:t>
            </a:r>
            <a:r>
              <a:rPr lang="en-US" sz="2400" dirty="0" smtClean="0">
                <a:solidFill>
                  <a:srgbClr val="254061"/>
                </a:solidFill>
              </a:rPr>
              <a:t>areer Services </a:t>
            </a:r>
            <a:r>
              <a:rPr lang="en-US" sz="2400" dirty="0">
                <a:solidFill>
                  <a:srgbClr val="254061"/>
                </a:solidFill>
              </a:rPr>
              <a:t>D</a:t>
            </a:r>
            <a:r>
              <a:rPr lang="en-US" sz="2400" dirty="0" smtClean="0">
                <a:solidFill>
                  <a:srgbClr val="254061"/>
                </a:solidFill>
              </a:rPr>
              <a:t>elivery</a:t>
            </a:r>
            <a:endParaRPr lang="en-US" sz="2400" dirty="0">
              <a:solidFill>
                <a:srgbClr val="254061"/>
              </a:solidFill>
            </a:endParaRPr>
          </a:p>
          <a:p>
            <a:pPr marL="171450" indent="-171450" fontAlgn="base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254061"/>
                </a:solidFill>
              </a:rPr>
              <a:t>A</a:t>
            </a:r>
            <a:r>
              <a:rPr lang="en-US" sz="2400" dirty="0" smtClean="0">
                <a:solidFill>
                  <a:srgbClr val="254061"/>
                </a:solidFill>
              </a:rPr>
              <a:t>ssessment/</a:t>
            </a:r>
            <a:r>
              <a:rPr lang="en-US" sz="2400" dirty="0">
                <a:solidFill>
                  <a:srgbClr val="254061"/>
                </a:solidFill>
              </a:rPr>
              <a:t>E</a:t>
            </a:r>
            <a:r>
              <a:rPr lang="en-US" sz="2400" dirty="0" smtClean="0">
                <a:solidFill>
                  <a:srgbClr val="254061"/>
                </a:solidFill>
              </a:rPr>
              <a:t>valuation</a:t>
            </a:r>
            <a:endParaRPr lang="en-US" sz="2400" dirty="0">
              <a:solidFill>
                <a:srgbClr val="25406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0416" y="945099"/>
            <a:ext cx="42215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cap="all" dirty="0" smtClean="0">
                <a:solidFill>
                  <a:srgbClr val="254061"/>
                </a:solidFill>
              </a:rPr>
              <a:t>Career </a:t>
            </a:r>
          </a:p>
          <a:p>
            <a:r>
              <a:rPr lang="en-US" sz="4800" cap="all" dirty="0" smtClean="0">
                <a:solidFill>
                  <a:srgbClr val="254061"/>
                </a:solidFill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84026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7019561"/>
          </a:xfrm>
          <a:prstGeom prst="rect">
            <a:avLst/>
          </a:prstGeom>
          <a:solidFill>
            <a:srgbClr val="0019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251133"/>
            <a:ext cx="5569377" cy="635289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64731" y="1410354"/>
            <a:ext cx="6079269" cy="48320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en-US" sz="2000" b="1" dirty="0" smtClean="0">
              <a:solidFill>
                <a:srgbClr val="254061"/>
              </a:solidFill>
            </a:endParaRPr>
          </a:p>
          <a:p>
            <a:pPr lvl="0"/>
            <a:endParaRPr lang="en-US" sz="2000" b="1" dirty="0" smtClean="0">
              <a:solidFill>
                <a:srgbClr val="254061"/>
              </a:solidFill>
            </a:endParaRPr>
          </a:p>
          <a:p>
            <a:pPr lvl="0" algn="ctr"/>
            <a:r>
              <a:rPr lang="en-US" sz="2400" i="1" dirty="0" smtClean="0">
                <a:solidFill>
                  <a:srgbClr val="254061"/>
                </a:solidFill>
              </a:rPr>
              <a:t>Leadership</a:t>
            </a:r>
            <a:endParaRPr lang="en-US" sz="2400" i="1" dirty="0">
              <a:solidFill>
                <a:srgbClr val="254061"/>
              </a:solidFill>
            </a:endParaRPr>
          </a:p>
          <a:p>
            <a:pPr lvl="0" algn="ctr"/>
            <a:r>
              <a:rPr lang="en-US" sz="2400" i="1" dirty="0">
                <a:solidFill>
                  <a:srgbClr val="254061"/>
                </a:solidFill>
              </a:rPr>
              <a:t>Ability to work in a team</a:t>
            </a:r>
          </a:p>
          <a:p>
            <a:pPr lvl="0" algn="ctr"/>
            <a:r>
              <a:rPr lang="en-US" sz="2400" i="1" dirty="0">
                <a:solidFill>
                  <a:srgbClr val="254061"/>
                </a:solidFill>
              </a:rPr>
              <a:t>Written communication skills</a:t>
            </a:r>
          </a:p>
          <a:p>
            <a:pPr lvl="0" algn="ctr"/>
            <a:r>
              <a:rPr lang="en-US" sz="2400" i="1" dirty="0">
                <a:solidFill>
                  <a:srgbClr val="254061"/>
                </a:solidFill>
              </a:rPr>
              <a:t>Problem-solving skills</a:t>
            </a:r>
          </a:p>
          <a:p>
            <a:pPr lvl="0" algn="ctr"/>
            <a:r>
              <a:rPr lang="en-US" sz="2400" i="1" dirty="0">
                <a:solidFill>
                  <a:srgbClr val="254061"/>
                </a:solidFill>
              </a:rPr>
              <a:t>Strong work ethic</a:t>
            </a:r>
          </a:p>
          <a:p>
            <a:pPr lvl="0" algn="ctr"/>
            <a:r>
              <a:rPr lang="en-US" sz="2400" i="1" dirty="0">
                <a:solidFill>
                  <a:srgbClr val="254061"/>
                </a:solidFill>
              </a:rPr>
              <a:t>Analytical/quantitative skills</a:t>
            </a:r>
          </a:p>
          <a:p>
            <a:pPr lvl="0" algn="ctr"/>
            <a:r>
              <a:rPr lang="en-US" sz="2400" i="1" dirty="0">
                <a:solidFill>
                  <a:srgbClr val="254061"/>
                </a:solidFill>
              </a:rPr>
              <a:t>Technical skills</a:t>
            </a:r>
          </a:p>
          <a:p>
            <a:pPr lvl="0" algn="ctr"/>
            <a:r>
              <a:rPr lang="en-US" sz="2400" i="1" dirty="0">
                <a:solidFill>
                  <a:srgbClr val="254061"/>
                </a:solidFill>
              </a:rPr>
              <a:t>Verbal communication skills</a:t>
            </a:r>
          </a:p>
          <a:p>
            <a:pPr lvl="0" algn="ctr"/>
            <a:r>
              <a:rPr lang="en-US" sz="2400" i="1" dirty="0">
                <a:solidFill>
                  <a:srgbClr val="254061"/>
                </a:solidFill>
              </a:rPr>
              <a:t>Initiative</a:t>
            </a:r>
          </a:p>
          <a:p>
            <a:pPr lvl="0" algn="ctr"/>
            <a:r>
              <a:rPr lang="en-US" sz="2400" i="1" dirty="0">
                <a:solidFill>
                  <a:srgbClr val="254061"/>
                </a:solidFill>
              </a:rPr>
              <a:t>Computer skills</a:t>
            </a:r>
          </a:p>
          <a:p>
            <a:r>
              <a:rPr lang="en-US" sz="2800" b="1" i="1" dirty="0">
                <a:solidFill>
                  <a:srgbClr val="254061"/>
                </a:solidFill>
              </a:rPr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70" y="251133"/>
            <a:ext cx="2497030" cy="20126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9070" y="2314589"/>
            <a:ext cx="2497030" cy="42894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6876" y="381078"/>
            <a:ext cx="54991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254061"/>
                </a:solidFill>
              </a:rPr>
              <a:t>Top 10 </a:t>
            </a:r>
            <a:r>
              <a:rPr lang="en-US" sz="4000" dirty="0" smtClean="0">
                <a:solidFill>
                  <a:srgbClr val="254061"/>
                </a:solidFill>
              </a:rPr>
              <a:t>Skills </a:t>
            </a:r>
            <a:br>
              <a:rPr lang="en-US" sz="4000" dirty="0" smtClean="0">
                <a:solidFill>
                  <a:srgbClr val="254061"/>
                </a:solidFill>
              </a:rPr>
            </a:br>
            <a:r>
              <a:rPr lang="en-US" sz="4000" dirty="0" smtClean="0">
                <a:solidFill>
                  <a:srgbClr val="254061"/>
                </a:solidFill>
              </a:rPr>
              <a:t>Employers Want </a:t>
            </a:r>
            <a:r>
              <a:rPr lang="en-US" sz="4000" dirty="0">
                <a:solidFill>
                  <a:srgbClr val="254061"/>
                </a:solidFill>
              </a:rPr>
              <a:t>to </a:t>
            </a:r>
            <a:r>
              <a:rPr lang="en-US" sz="4000" dirty="0" smtClean="0">
                <a:solidFill>
                  <a:srgbClr val="254061"/>
                </a:solidFill>
              </a:rPr>
              <a:t>See…</a:t>
            </a:r>
            <a:endParaRPr lang="en-US" sz="4000" dirty="0">
              <a:solidFill>
                <a:srgbClr val="25406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9070" y="2730499"/>
            <a:ext cx="249703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254061"/>
                </a:solidFill>
              </a:rPr>
              <a:t>It’s a given that a </a:t>
            </a:r>
            <a:r>
              <a:rPr lang="en-US" sz="1600" dirty="0" smtClean="0">
                <a:solidFill>
                  <a:srgbClr val="254061"/>
                </a:solidFill>
              </a:rPr>
              <a:t>good </a:t>
            </a:r>
            <a:r>
              <a:rPr lang="en-US" sz="1600" dirty="0">
                <a:solidFill>
                  <a:srgbClr val="254061"/>
                </a:solidFill>
              </a:rPr>
              <a:t>grade point average (GPA) is very important to potential employers</a:t>
            </a:r>
            <a:r>
              <a:rPr lang="en-US" sz="1600" dirty="0" smtClean="0">
                <a:solidFill>
                  <a:srgbClr val="254061"/>
                </a:solidFill>
              </a:rPr>
              <a:t>.</a:t>
            </a:r>
          </a:p>
          <a:p>
            <a:pPr algn="ctr"/>
            <a:endParaRPr lang="en-US" sz="1600" dirty="0">
              <a:solidFill>
                <a:srgbClr val="254061"/>
              </a:solidFill>
            </a:endParaRPr>
          </a:p>
          <a:p>
            <a:pPr algn="ctr"/>
            <a:r>
              <a:rPr lang="en-US" sz="1600" dirty="0">
                <a:solidFill>
                  <a:srgbClr val="254061"/>
                </a:solidFill>
              </a:rPr>
              <a:t>Employers considering </a:t>
            </a:r>
            <a:r>
              <a:rPr lang="en-US" sz="1600" dirty="0" smtClean="0">
                <a:solidFill>
                  <a:srgbClr val="254061"/>
                </a:solidFill>
              </a:rPr>
              <a:t/>
            </a:r>
            <a:br>
              <a:rPr lang="en-US" sz="1600" dirty="0" smtClean="0">
                <a:solidFill>
                  <a:srgbClr val="254061"/>
                </a:solidFill>
              </a:rPr>
            </a:br>
            <a:r>
              <a:rPr lang="en-US" sz="1600" dirty="0" smtClean="0">
                <a:solidFill>
                  <a:srgbClr val="254061"/>
                </a:solidFill>
              </a:rPr>
              <a:t>new </a:t>
            </a:r>
            <a:r>
              <a:rPr lang="en-US" sz="1600" dirty="0">
                <a:solidFill>
                  <a:srgbClr val="254061"/>
                </a:solidFill>
              </a:rPr>
              <a:t>college graduates </a:t>
            </a:r>
            <a:r>
              <a:rPr lang="en-US" sz="1600" dirty="0" smtClean="0">
                <a:solidFill>
                  <a:srgbClr val="254061"/>
                </a:solidFill>
              </a:rPr>
              <a:t/>
            </a:r>
            <a:br>
              <a:rPr lang="en-US" sz="1600" dirty="0" smtClean="0">
                <a:solidFill>
                  <a:srgbClr val="254061"/>
                </a:solidFill>
              </a:rPr>
            </a:br>
            <a:r>
              <a:rPr lang="en-US" sz="1600" dirty="0" smtClean="0">
                <a:solidFill>
                  <a:srgbClr val="254061"/>
                </a:solidFill>
              </a:rPr>
              <a:t>for </a:t>
            </a:r>
            <a:r>
              <a:rPr lang="en-US" sz="1600" dirty="0">
                <a:solidFill>
                  <a:srgbClr val="254061"/>
                </a:solidFill>
              </a:rPr>
              <a:t>job openings are </a:t>
            </a:r>
            <a:r>
              <a:rPr lang="en-US" sz="1600" dirty="0" smtClean="0">
                <a:solidFill>
                  <a:srgbClr val="254061"/>
                </a:solidFill>
              </a:rPr>
              <a:t/>
            </a:r>
            <a:br>
              <a:rPr lang="en-US" sz="1600" dirty="0" smtClean="0">
                <a:solidFill>
                  <a:srgbClr val="254061"/>
                </a:solidFill>
              </a:rPr>
            </a:br>
            <a:r>
              <a:rPr lang="en-US" sz="1600" dirty="0" smtClean="0">
                <a:solidFill>
                  <a:srgbClr val="254061"/>
                </a:solidFill>
              </a:rPr>
              <a:t>looking </a:t>
            </a:r>
            <a:r>
              <a:rPr lang="en-US" sz="1600" dirty="0">
                <a:solidFill>
                  <a:srgbClr val="254061"/>
                </a:solidFill>
              </a:rPr>
              <a:t>for leaders who can work as part of team, communicate effectively, and solve problems.</a:t>
            </a:r>
          </a:p>
          <a:p>
            <a:pPr algn="ctr"/>
            <a:endParaRPr lang="en-US" sz="1600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0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iff Career Action Plan Graphi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4000" cy="7019561"/>
          </a:xfrm>
          <a:prstGeom prst="rect">
            <a:avLst/>
          </a:prstGeom>
          <a:solidFill>
            <a:srgbClr val="001934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80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9500" y="723900"/>
            <a:ext cx="3975100" cy="4927600"/>
          </a:xfrm>
          <a:prstGeom prst="rect">
            <a:avLst/>
          </a:prstGeom>
          <a:solidFill>
            <a:srgbClr val="F1B01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91100" y="1124207"/>
            <a:ext cx="387350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Acceptance &amp; Deposit</a:t>
            </a:r>
          </a:p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Institutional Fit</a:t>
            </a:r>
          </a:p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Orientation</a:t>
            </a:r>
          </a:p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Advisement</a:t>
            </a:r>
          </a:p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Curriculum</a:t>
            </a:r>
          </a:p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Academic Major</a:t>
            </a:r>
          </a:p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Academic Support</a:t>
            </a:r>
          </a:p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Career Services</a:t>
            </a:r>
          </a:p>
          <a:p>
            <a:endParaRPr lang="en-US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667" t="3000" r="21000"/>
          <a:stretch/>
        </p:blipFill>
        <p:spPr>
          <a:xfrm>
            <a:off x="368300" y="723900"/>
            <a:ext cx="45212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4000" cy="7019561"/>
          </a:xfrm>
          <a:prstGeom prst="rect">
            <a:avLst/>
          </a:prstGeom>
          <a:solidFill>
            <a:srgbClr val="0019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0" y="254000"/>
            <a:ext cx="6311900" cy="631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85" y="251134"/>
            <a:ext cx="1587432" cy="15141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2985" y="1765300"/>
            <a:ext cx="1587432" cy="480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654050" y="3196104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800000"/>
                </a:solidFill>
              </a:rPr>
              <a:t>34 Themes</a:t>
            </a:r>
          </a:p>
          <a:p>
            <a:pPr algn="ctr"/>
            <a:endParaRPr lang="en-US" sz="6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8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7019561"/>
          </a:xfrm>
          <a:prstGeom prst="rect">
            <a:avLst/>
          </a:prstGeom>
          <a:solidFill>
            <a:srgbClr val="0019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97070" y="279425"/>
            <a:ext cx="6448907" cy="6324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620231" y="622338"/>
            <a:ext cx="6079269" cy="692497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3600" baseline="30000" dirty="0">
                <a:solidFill>
                  <a:srgbClr val="254061"/>
                </a:solidFill>
              </a:rPr>
              <a:t>Exclusive portal</a:t>
            </a:r>
            <a:r>
              <a:rPr lang="en-US" sz="3600" baseline="30000" dirty="0" smtClean="0">
                <a:solidFill>
                  <a:srgbClr val="254061"/>
                </a:solidFill>
              </a:rPr>
              <a:t>,</a:t>
            </a:r>
            <a:r>
              <a:rPr lang="en-US" sz="3600" dirty="0" smtClean="0">
                <a:solidFill>
                  <a:srgbClr val="254061"/>
                </a:solidFill>
              </a:rPr>
              <a:t> </a:t>
            </a:r>
            <a:r>
              <a:rPr lang="en-US" sz="3600" baseline="30000" dirty="0" smtClean="0">
                <a:solidFill>
                  <a:srgbClr val="254061"/>
                </a:solidFill>
              </a:rPr>
              <a:t>where </a:t>
            </a:r>
            <a:r>
              <a:rPr lang="en-US" sz="3600" baseline="30000" dirty="0">
                <a:solidFill>
                  <a:srgbClr val="254061"/>
                </a:solidFill>
              </a:rPr>
              <a:t>Canisius </a:t>
            </a:r>
            <a:r>
              <a:rPr lang="en-US" sz="3600" baseline="30000" dirty="0" smtClean="0">
                <a:solidFill>
                  <a:srgbClr val="254061"/>
                </a:solidFill>
              </a:rPr>
              <a:t>students and </a:t>
            </a:r>
            <a:r>
              <a:rPr lang="en-US" sz="3600" baseline="30000" dirty="0">
                <a:solidFill>
                  <a:srgbClr val="254061"/>
                </a:solidFill>
              </a:rPr>
              <a:t>alumni may access: </a:t>
            </a:r>
            <a:br>
              <a:rPr lang="en-US" sz="3600" baseline="30000" dirty="0">
                <a:solidFill>
                  <a:srgbClr val="254061"/>
                </a:solidFill>
              </a:rPr>
            </a:br>
            <a:r>
              <a:rPr lang="en-US" sz="3600" baseline="30000" dirty="0">
                <a:solidFill>
                  <a:srgbClr val="254061"/>
                </a:solidFill>
              </a:rPr>
              <a:t>	– job opportunities</a:t>
            </a:r>
            <a:br>
              <a:rPr lang="en-US" sz="3600" baseline="30000" dirty="0">
                <a:solidFill>
                  <a:srgbClr val="254061"/>
                </a:solidFill>
              </a:rPr>
            </a:br>
            <a:r>
              <a:rPr lang="en-US" sz="3600" baseline="30000" dirty="0">
                <a:solidFill>
                  <a:srgbClr val="254061"/>
                </a:solidFill>
              </a:rPr>
              <a:t>	– internships</a:t>
            </a:r>
            <a:br>
              <a:rPr lang="en-US" sz="3600" baseline="30000" dirty="0">
                <a:solidFill>
                  <a:srgbClr val="254061"/>
                </a:solidFill>
              </a:rPr>
            </a:br>
            <a:r>
              <a:rPr lang="en-US" sz="3600" baseline="30000" dirty="0">
                <a:solidFill>
                  <a:srgbClr val="254061"/>
                </a:solidFill>
              </a:rPr>
              <a:t>	– career events</a:t>
            </a:r>
            <a:br>
              <a:rPr lang="en-US" sz="3600" baseline="30000" dirty="0">
                <a:solidFill>
                  <a:srgbClr val="254061"/>
                </a:solidFill>
              </a:rPr>
            </a:br>
            <a:r>
              <a:rPr lang="en-US" sz="3600" baseline="30000" dirty="0">
                <a:solidFill>
                  <a:srgbClr val="254061"/>
                </a:solidFill>
              </a:rPr>
              <a:t>	– workshops</a:t>
            </a:r>
            <a:br>
              <a:rPr lang="en-US" sz="3600" baseline="30000" dirty="0">
                <a:solidFill>
                  <a:srgbClr val="254061"/>
                </a:solidFill>
              </a:rPr>
            </a:br>
            <a:r>
              <a:rPr lang="en-US" sz="3600" baseline="30000" dirty="0">
                <a:solidFill>
                  <a:srgbClr val="254061"/>
                </a:solidFill>
              </a:rPr>
              <a:t>	– additional Griff Center </a:t>
            </a:r>
            <a:r>
              <a:rPr lang="en-US" sz="3600" baseline="30000" dirty="0" smtClean="0">
                <a:solidFill>
                  <a:srgbClr val="254061"/>
                </a:solidFill>
              </a:rPr>
              <a:t>resources</a:t>
            </a:r>
            <a:br>
              <a:rPr lang="en-US" sz="3600" baseline="30000" dirty="0" smtClean="0">
                <a:solidFill>
                  <a:srgbClr val="254061"/>
                </a:solidFill>
              </a:rPr>
            </a:br>
            <a:endParaRPr lang="en-US" sz="3600" baseline="30000" dirty="0">
              <a:solidFill>
                <a:srgbClr val="254061"/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3600" baseline="30000" dirty="0">
                <a:solidFill>
                  <a:srgbClr val="254061"/>
                </a:solidFill>
              </a:rPr>
              <a:t>Single sign-on option for </a:t>
            </a:r>
            <a:r>
              <a:rPr lang="en-US" sz="3600" baseline="30000" dirty="0" smtClean="0">
                <a:solidFill>
                  <a:srgbClr val="254061"/>
                </a:solidFill>
              </a:rPr>
              <a:t>students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3600" baseline="30000" dirty="0">
              <a:solidFill>
                <a:srgbClr val="254061"/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3600" baseline="30000" dirty="0">
                <a:solidFill>
                  <a:srgbClr val="254061"/>
                </a:solidFill>
              </a:rPr>
              <a:t>Upload </a:t>
            </a:r>
            <a:r>
              <a:rPr lang="en-US" sz="3600" baseline="30000" dirty="0" smtClean="0">
                <a:solidFill>
                  <a:srgbClr val="254061"/>
                </a:solidFill>
              </a:rPr>
              <a:t>resumes, cover letters, and documents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3600" baseline="30000" dirty="0">
              <a:solidFill>
                <a:srgbClr val="254061"/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3600" baseline="30000" dirty="0">
                <a:solidFill>
                  <a:srgbClr val="254061"/>
                </a:solidFill>
              </a:rPr>
              <a:t>Internship/Job Placement </a:t>
            </a:r>
            <a:r>
              <a:rPr lang="en-US" sz="3600" baseline="30000" dirty="0" smtClean="0">
                <a:solidFill>
                  <a:srgbClr val="254061"/>
                </a:solidFill>
              </a:rPr>
              <a:t/>
            </a:r>
            <a:br>
              <a:rPr lang="en-US" sz="3600" baseline="30000" dirty="0" smtClean="0">
                <a:solidFill>
                  <a:srgbClr val="254061"/>
                </a:solidFill>
              </a:rPr>
            </a:br>
            <a:r>
              <a:rPr lang="en-US" sz="3600" baseline="30000" dirty="0" smtClean="0">
                <a:solidFill>
                  <a:srgbClr val="254061"/>
                </a:solidFill>
              </a:rPr>
              <a:t>Data </a:t>
            </a:r>
            <a:r>
              <a:rPr lang="en-US" sz="3600" baseline="30000" dirty="0">
                <a:solidFill>
                  <a:srgbClr val="254061"/>
                </a:solidFill>
              </a:rPr>
              <a:t>Collection &amp; Assessment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3600" baseline="30000" dirty="0">
              <a:solidFill>
                <a:srgbClr val="254061"/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§"/>
            </a:pPr>
            <a:endParaRPr lang="en-US" sz="3600" baseline="30000" dirty="0">
              <a:solidFill>
                <a:srgbClr val="254061"/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3600" baseline="30000" dirty="0">
              <a:solidFill>
                <a:srgbClr val="254061"/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§"/>
            </a:pPr>
            <a:endParaRPr lang="en-US" sz="3600" baseline="30000" dirty="0">
              <a:solidFill>
                <a:srgbClr val="254061"/>
              </a:solidFill>
            </a:endParaRPr>
          </a:p>
        </p:txBody>
      </p:sp>
      <p:pic>
        <p:nvPicPr>
          <p:cNvPr id="6" name="Picture 5" descr="handshake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2" b="34769"/>
          <a:stretch/>
        </p:blipFill>
        <p:spPr>
          <a:xfrm rot="16200000">
            <a:off x="-1962605" y="2806724"/>
            <a:ext cx="6308894" cy="119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7019561"/>
          </a:xfrm>
          <a:prstGeom prst="rect">
            <a:avLst/>
          </a:prstGeom>
          <a:solidFill>
            <a:srgbClr val="0019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2100" y="246873"/>
            <a:ext cx="8553877" cy="635715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3851664"/>
            <a:ext cx="8254999" cy="2790460"/>
          </a:xfrm>
        </p:spPr>
        <p:txBody>
          <a:bodyPr>
            <a:noAutofit/>
          </a:bodyPr>
          <a:lstStyle/>
          <a:p>
            <a:pPr algn="ctr"/>
            <a:endParaRPr lang="en-US" sz="5000" b="1" baseline="30000" dirty="0">
              <a:solidFill>
                <a:srgbClr val="25406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5000" baseline="30000" dirty="0">
                <a:solidFill>
                  <a:srgbClr val="254061"/>
                </a:solidFill>
                <a:latin typeface="+mj-lt"/>
              </a:rPr>
              <a:t>The </a:t>
            </a:r>
            <a:r>
              <a:rPr lang="en-US" sz="5000" baseline="30000" dirty="0" smtClean="0">
                <a:solidFill>
                  <a:srgbClr val="254061"/>
                </a:solidFill>
                <a:latin typeface="+mj-lt"/>
              </a:rPr>
              <a:t>goal is </a:t>
            </a:r>
            <a:r>
              <a:rPr lang="en-US" sz="5000" baseline="30000" dirty="0">
                <a:solidFill>
                  <a:srgbClr val="254061"/>
                </a:solidFill>
                <a:latin typeface="+mj-lt"/>
              </a:rPr>
              <a:t>to provide students </a:t>
            </a:r>
            <a:r>
              <a:rPr lang="en-US" sz="5000" baseline="30000" dirty="0" smtClean="0">
                <a:solidFill>
                  <a:srgbClr val="254061"/>
                </a:solidFill>
                <a:latin typeface="+mj-lt"/>
              </a:rPr>
              <a:t>with </a:t>
            </a:r>
            <a:r>
              <a:rPr lang="en-US" sz="5000" baseline="30000" dirty="0">
                <a:solidFill>
                  <a:srgbClr val="254061"/>
                </a:solidFill>
                <a:latin typeface="+mj-lt"/>
              </a:rPr>
              <a:t>the </a:t>
            </a:r>
            <a:r>
              <a:rPr lang="en-US" sz="5000" baseline="30000" dirty="0" smtClean="0">
                <a:solidFill>
                  <a:srgbClr val="254061"/>
                </a:solidFill>
                <a:latin typeface="+mj-lt"/>
              </a:rPr>
              <a:t>academic </a:t>
            </a:r>
            <a:r>
              <a:rPr lang="en-US" sz="5000" baseline="30000" dirty="0">
                <a:solidFill>
                  <a:srgbClr val="254061"/>
                </a:solidFill>
                <a:latin typeface="+mj-lt"/>
              </a:rPr>
              <a:t>support </a:t>
            </a:r>
            <a:r>
              <a:rPr lang="en-US" sz="5000" baseline="30000" dirty="0" smtClean="0">
                <a:solidFill>
                  <a:srgbClr val="254061"/>
                </a:solidFill>
                <a:latin typeface="+mj-lt"/>
              </a:rPr>
              <a:t>and assistance</a:t>
            </a:r>
            <a:r>
              <a:rPr lang="en-US" sz="5000" baseline="30000" dirty="0">
                <a:solidFill>
                  <a:srgbClr val="254061"/>
                </a:solidFill>
                <a:latin typeface="+mj-lt"/>
              </a:rPr>
              <a:t> </a:t>
            </a:r>
            <a:r>
              <a:rPr lang="en-US" sz="5000" baseline="30000" dirty="0" smtClean="0">
                <a:solidFill>
                  <a:srgbClr val="254061"/>
                </a:solidFill>
                <a:latin typeface="+mj-lt"/>
              </a:rPr>
              <a:t>they </a:t>
            </a:r>
            <a:r>
              <a:rPr lang="en-US" sz="5000" baseline="30000" dirty="0">
                <a:solidFill>
                  <a:srgbClr val="254061"/>
                </a:solidFill>
                <a:latin typeface="+mj-lt"/>
              </a:rPr>
              <a:t>need </a:t>
            </a:r>
            <a:r>
              <a:rPr lang="en-US" sz="5000" baseline="30000" dirty="0" smtClean="0">
                <a:solidFill>
                  <a:srgbClr val="254061"/>
                </a:solidFill>
                <a:latin typeface="+mj-lt"/>
              </a:rPr>
              <a:t/>
            </a:r>
            <a:br>
              <a:rPr lang="en-US" sz="5000" baseline="30000" dirty="0" smtClean="0">
                <a:solidFill>
                  <a:srgbClr val="254061"/>
                </a:solidFill>
                <a:latin typeface="+mj-lt"/>
              </a:rPr>
            </a:br>
            <a:r>
              <a:rPr lang="en-US" sz="5000" baseline="30000" dirty="0" smtClean="0">
                <a:solidFill>
                  <a:srgbClr val="254061"/>
                </a:solidFill>
                <a:latin typeface="+mj-lt"/>
              </a:rPr>
              <a:t>to </a:t>
            </a:r>
            <a:r>
              <a:rPr lang="en-US" sz="5000" baseline="30000" dirty="0">
                <a:solidFill>
                  <a:srgbClr val="254061"/>
                </a:solidFill>
                <a:latin typeface="+mj-lt"/>
              </a:rPr>
              <a:t>become </a:t>
            </a:r>
            <a:r>
              <a:rPr lang="en-US" sz="5000" baseline="30000" dirty="0" smtClean="0">
                <a:solidFill>
                  <a:srgbClr val="254061"/>
                </a:solidFill>
                <a:latin typeface="+mj-lt"/>
              </a:rPr>
              <a:t>successful </a:t>
            </a:r>
            <a:r>
              <a:rPr lang="en-US" sz="5000" baseline="30000" dirty="0">
                <a:solidFill>
                  <a:srgbClr val="254061"/>
                </a:solidFill>
                <a:latin typeface="+mj-lt"/>
              </a:rPr>
              <a:t>lifelong </a:t>
            </a:r>
            <a:r>
              <a:rPr lang="en-US" sz="5000" baseline="30000" dirty="0" smtClean="0">
                <a:solidFill>
                  <a:srgbClr val="254061"/>
                </a:solidFill>
                <a:latin typeface="+mj-lt"/>
              </a:rPr>
              <a:t>learners</a:t>
            </a:r>
            <a:endParaRPr lang="en-US" sz="5000" baseline="30000" dirty="0">
              <a:solidFill>
                <a:srgbClr val="25406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457201"/>
            <a:ext cx="7131509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1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7019561"/>
          </a:xfrm>
          <a:prstGeom prst="rect">
            <a:avLst/>
          </a:prstGeom>
          <a:solidFill>
            <a:srgbClr val="0019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76033" y="1193800"/>
            <a:ext cx="5461000" cy="4546600"/>
          </a:xfrm>
          <a:prstGeom prst="rect">
            <a:avLst/>
          </a:prstGeom>
          <a:solidFill>
            <a:srgbClr val="F1B01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1199" y="1971040"/>
            <a:ext cx="5228833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3">
                  <a:lumMod val="75000"/>
                </a:schemeClr>
              </a:buClr>
            </a:pPr>
            <a:r>
              <a:rPr lang="en-US" sz="2800" cap="all" dirty="0" smtClean="0">
                <a:solidFill>
                  <a:srgbClr val="254061"/>
                </a:solidFill>
              </a:rPr>
              <a:t>— For More Information — </a:t>
            </a:r>
          </a:p>
          <a:p>
            <a:pPr algn="ctr">
              <a:buClr>
                <a:schemeClr val="accent3">
                  <a:lumMod val="75000"/>
                </a:schemeClr>
              </a:buClr>
            </a:pPr>
            <a:r>
              <a:rPr lang="en-US" sz="2400" dirty="0" smtClean="0">
                <a:solidFill>
                  <a:srgbClr val="254061"/>
                </a:solidFill>
              </a:rPr>
              <a:t>Anne</a:t>
            </a:r>
            <a:r>
              <a:rPr lang="en-US" sz="2400" dirty="0">
                <a:solidFill>
                  <a:srgbClr val="254061"/>
                </a:solidFill>
              </a:rPr>
              <a:t> </a:t>
            </a:r>
            <a:r>
              <a:rPr lang="en-US" sz="2400" dirty="0" smtClean="0">
                <a:solidFill>
                  <a:srgbClr val="254061"/>
                </a:solidFill>
              </a:rPr>
              <a:t>Marie Dobies</a:t>
            </a:r>
          </a:p>
          <a:p>
            <a:pPr algn="ctr">
              <a:buClr>
                <a:schemeClr val="accent3">
                  <a:lumMod val="75000"/>
                </a:schemeClr>
              </a:buClr>
            </a:pPr>
            <a:r>
              <a:rPr lang="en-US" sz="2400" dirty="0" smtClean="0">
                <a:solidFill>
                  <a:srgbClr val="254061"/>
                </a:solidFill>
              </a:rPr>
              <a:t>Assistant Vice President</a:t>
            </a:r>
          </a:p>
          <a:p>
            <a:pPr algn="ctr">
              <a:buClr>
                <a:schemeClr val="accent3">
                  <a:lumMod val="75000"/>
                </a:schemeClr>
              </a:buClr>
            </a:pPr>
            <a:r>
              <a:rPr lang="en-US" sz="2400" dirty="0" err="1" smtClean="0">
                <a:solidFill>
                  <a:srgbClr val="254061"/>
                </a:solidFill>
              </a:rPr>
              <a:t>Griff</a:t>
            </a:r>
            <a:r>
              <a:rPr lang="en-US" sz="2400" dirty="0" smtClean="0">
                <a:solidFill>
                  <a:srgbClr val="254061"/>
                </a:solidFill>
              </a:rPr>
              <a:t> Center for Academic Engagement</a:t>
            </a:r>
          </a:p>
          <a:p>
            <a:pPr algn="ctr">
              <a:buClr>
                <a:schemeClr val="accent3">
                  <a:lumMod val="75000"/>
                </a:schemeClr>
              </a:buClr>
            </a:pPr>
            <a:r>
              <a:rPr lang="en-US" sz="2400" dirty="0" err="1" smtClean="0">
                <a:solidFill>
                  <a:srgbClr val="254061"/>
                </a:solidFill>
              </a:rPr>
              <a:t>Canisius</a:t>
            </a:r>
            <a:r>
              <a:rPr lang="en-US" sz="2400" dirty="0" smtClean="0">
                <a:solidFill>
                  <a:srgbClr val="254061"/>
                </a:solidFill>
              </a:rPr>
              <a:t> College </a:t>
            </a:r>
          </a:p>
          <a:p>
            <a:pPr algn="ctr">
              <a:buClr>
                <a:schemeClr val="accent3">
                  <a:lumMod val="75000"/>
                </a:schemeClr>
              </a:buClr>
            </a:pPr>
            <a:r>
              <a:rPr lang="en-US" sz="2400" dirty="0" smtClean="0">
                <a:solidFill>
                  <a:srgbClr val="254061"/>
                </a:solidFill>
              </a:rPr>
              <a:t>2001 Main Street • Buffalo, NY 14208</a:t>
            </a:r>
          </a:p>
          <a:p>
            <a:pPr algn="ctr">
              <a:buClr>
                <a:schemeClr val="accent3">
                  <a:lumMod val="75000"/>
                </a:schemeClr>
              </a:buClr>
            </a:pPr>
            <a:r>
              <a:rPr lang="en-US" sz="2400" dirty="0" smtClean="0">
                <a:solidFill>
                  <a:srgbClr val="254061"/>
                </a:solidFill>
              </a:rPr>
              <a:t>716.888.3749</a:t>
            </a:r>
          </a:p>
          <a:p>
            <a:pPr algn="ctr">
              <a:buClr>
                <a:schemeClr val="accent3">
                  <a:lumMod val="75000"/>
                </a:schemeClr>
              </a:buClr>
            </a:pPr>
            <a:r>
              <a:rPr lang="en-US" sz="2400" dirty="0" err="1" smtClean="0">
                <a:solidFill>
                  <a:srgbClr val="254061"/>
                </a:solidFill>
              </a:rPr>
              <a:t>dobies@canisius.edu</a:t>
            </a:r>
            <a:endParaRPr lang="en-US" sz="2400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4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4000" cy="7019561"/>
          </a:xfrm>
          <a:prstGeom prst="rect">
            <a:avLst/>
          </a:prstGeom>
          <a:solidFill>
            <a:srgbClr val="001934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80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" y="4749800"/>
            <a:ext cx="8756316" cy="3111499"/>
          </a:xfrm>
        </p:spPr>
        <p:txBody>
          <a:bodyPr>
            <a:noAutofit/>
          </a:bodyPr>
          <a:lstStyle/>
          <a:p>
            <a:pPr algn="ctr"/>
            <a:r>
              <a:rPr lang="en-US" sz="4800" cap="all" dirty="0" smtClean="0">
                <a:solidFill>
                  <a:schemeClr val="bg1"/>
                </a:solidFill>
              </a:rPr>
              <a:t/>
            </a:r>
            <a:br>
              <a:rPr lang="en-US" sz="4800" cap="all" dirty="0" smtClean="0">
                <a:solidFill>
                  <a:schemeClr val="bg1"/>
                </a:solidFill>
              </a:rPr>
            </a:br>
            <a:r>
              <a:rPr lang="en-US" sz="3200" i="1" dirty="0" smtClean="0">
                <a:solidFill>
                  <a:schemeClr val="bg1"/>
                </a:solidFill>
              </a:rPr>
              <a:t> a seamless support system for our students</a:t>
            </a: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+mn-lt"/>
              </a:rPr>
            </a:b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033" y="1727200"/>
            <a:ext cx="5461000" cy="3640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00" y="404283"/>
            <a:ext cx="5444733" cy="132291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876033" y="5418667"/>
            <a:ext cx="5461000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18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dsstech\Local Settings\Temporary Internet Files\Content.IE5\JEFU6D4Z\MC900065295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777398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5400000">
            <a:off x="978806" y="3396893"/>
            <a:ext cx="194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800" b="1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Striving for Magis</a:t>
            </a:r>
            <a:endParaRPr lang="en-US" sz="18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1381155" y="351103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b="1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Promoting Critical Inquiry</a:t>
            </a:r>
            <a:endParaRPr lang="en-US" sz="18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3080266" y="347293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b="1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Pursuing Diversity</a:t>
            </a:r>
            <a:endParaRPr lang="en-US" sz="18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3701534" y="362533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b="1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Instilling Leadership in Service</a:t>
            </a:r>
            <a:endParaRPr lang="en-US" sz="18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5606533" y="3472936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b="1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Promoting Justice</a:t>
            </a:r>
            <a:endParaRPr lang="en-US" sz="18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0322" y="762000"/>
            <a:ext cx="2587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GRIFF Center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9400" y="1752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- strives to support - 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6248400"/>
            <a:ext cx="7772400" cy="40011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38200" y="6063734"/>
            <a:ext cx="722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The 5 Pillars of Jesuit Education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6477000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10000"/>
                    <a:lumOff val="90000"/>
                  </a:schemeClr>
                </a:solidFill>
                <a:hlinkClick r:id="rId4"/>
              </a:rPr>
              <a:t>http://www.usfca.edu/about/jesuit/</a:t>
            </a:r>
            <a:endParaRPr lang="en-US" sz="800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7568" y="1607301"/>
            <a:ext cx="8242298" cy="5006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aseline="30000" dirty="0" smtClean="0"/>
          </a:p>
          <a:p>
            <a:pPr algn="ctr"/>
            <a:r>
              <a:rPr lang="en-US" sz="2600" baseline="30000" dirty="0" smtClean="0"/>
              <a:t>New </a:t>
            </a:r>
            <a:r>
              <a:rPr lang="en-US" sz="2600" baseline="30000" dirty="0"/>
              <a:t>Student Orientation </a:t>
            </a:r>
            <a:r>
              <a:rPr lang="en-US" sz="2600" baseline="30000" dirty="0" smtClean="0"/>
              <a:t>/ Griff 101</a:t>
            </a:r>
          </a:p>
          <a:p>
            <a:pPr algn="ctr"/>
            <a:endParaRPr lang="en-US" sz="2600" baseline="30000" dirty="0" smtClean="0"/>
          </a:p>
          <a:p>
            <a:pPr algn="ctr"/>
            <a:r>
              <a:rPr lang="en-US" sz="2600" baseline="30000" dirty="0"/>
              <a:t>Academic and Career Advisement for </a:t>
            </a:r>
          </a:p>
          <a:p>
            <a:pPr algn="ctr"/>
            <a:r>
              <a:rPr lang="en-US" sz="2600" baseline="30000" dirty="0"/>
              <a:t>New Students, Student-Athletes and Undecided </a:t>
            </a:r>
            <a:r>
              <a:rPr lang="en-US" sz="2600" baseline="30000" dirty="0" smtClean="0"/>
              <a:t>Majors</a:t>
            </a:r>
          </a:p>
          <a:p>
            <a:pPr algn="ctr"/>
            <a:endParaRPr lang="en-US" sz="2600" baseline="30000" dirty="0" smtClean="0"/>
          </a:p>
          <a:p>
            <a:pPr algn="ctr"/>
            <a:r>
              <a:rPr lang="en-US" sz="2600" baseline="30000" dirty="0" smtClean="0"/>
              <a:t>Griff Career Action </a:t>
            </a:r>
            <a:r>
              <a:rPr lang="en-US" sz="2600" baseline="30000" dirty="0"/>
              <a:t>P</a:t>
            </a:r>
            <a:r>
              <a:rPr lang="en-US" sz="2600" baseline="30000" dirty="0" smtClean="0"/>
              <a:t>lan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Continuous </a:t>
            </a:r>
            <a:r>
              <a:rPr lang="en-US" sz="2600" baseline="30000" dirty="0"/>
              <a:t>Career Support for Alumni</a:t>
            </a:r>
          </a:p>
          <a:p>
            <a:pPr algn="ctr"/>
            <a:r>
              <a:rPr lang="en-US" sz="2600" baseline="30000" dirty="0" smtClean="0"/>
              <a:t>A</a:t>
            </a:r>
            <a:r>
              <a:rPr lang="en-US" sz="2600" dirty="0" smtClean="0"/>
              <a:t> </a:t>
            </a:r>
            <a:r>
              <a:rPr lang="en-US" sz="2600" baseline="30000" dirty="0"/>
              <a:t>Comprehensive Internship Program for all Students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Academic </a:t>
            </a:r>
            <a:r>
              <a:rPr lang="en-US" sz="2600" baseline="30000" dirty="0"/>
              <a:t>Mentoring Program </a:t>
            </a:r>
            <a:br>
              <a:rPr lang="en-US" sz="2600" baseline="30000" dirty="0"/>
            </a:br>
            <a:r>
              <a:rPr lang="en-US" sz="2600" baseline="30000" dirty="0" smtClean="0"/>
              <a:t>Accessibility </a:t>
            </a:r>
            <a:r>
              <a:rPr lang="en-US" sz="2600" baseline="30000" dirty="0"/>
              <a:t>Support  </a:t>
            </a:r>
            <a:r>
              <a:rPr lang="en-US" sz="2600" baseline="30000" dirty="0" smtClean="0"/>
              <a:t>•</a:t>
            </a:r>
            <a:r>
              <a:rPr lang="en-US" sz="2600" dirty="0" smtClean="0"/>
              <a:t> </a:t>
            </a:r>
            <a:r>
              <a:rPr lang="en-US" sz="2600" baseline="30000" dirty="0" smtClean="0"/>
              <a:t>Veteran Support 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Griff Parent Program</a:t>
            </a:r>
          </a:p>
          <a:p>
            <a:pPr algn="ctr"/>
            <a:r>
              <a:rPr lang="en-US" sz="2600" baseline="30000" dirty="0" smtClean="0"/>
              <a:t>Tutoring </a:t>
            </a:r>
            <a:r>
              <a:rPr lang="en-US" sz="2600" baseline="30000" dirty="0"/>
              <a:t>&amp; Study </a:t>
            </a:r>
            <a:r>
              <a:rPr lang="en-US" sz="2600" baseline="30000" dirty="0" smtClean="0"/>
              <a:t>Center</a:t>
            </a:r>
            <a:r>
              <a:rPr lang="en-US" sz="2600" baseline="30000" dirty="0"/>
              <a:t> </a:t>
            </a:r>
            <a:r>
              <a:rPr lang="en-US" sz="2600" baseline="30000" dirty="0" smtClean="0"/>
              <a:t>/</a:t>
            </a:r>
            <a:r>
              <a:rPr lang="en-US" sz="2600" dirty="0" smtClean="0"/>
              <a:t> </a:t>
            </a:r>
            <a:r>
              <a:rPr lang="en-US" sz="2600" baseline="30000" dirty="0" smtClean="0"/>
              <a:t>General </a:t>
            </a:r>
            <a:r>
              <a:rPr lang="en-US" sz="2600" baseline="30000" dirty="0"/>
              <a:t>Proctor </a:t>
            </a:r>
            <a:r>
              <a:rPr lang="en-US" sz="2600" baseline="30000" dirty="0" smtClean="0"/>
              <a:t>Site</a:t>
            </a:r>
          </a:p>
          <a:p>
            <a:pPr algn="ctr"/>
            <a:r>
              <a:rPr lang="en-US" sz="2600" baseline="30000" dirty="0" smtClean="0"/>
              <a:t>A </a:t>
            </a:r>
            <a:r>
              <a:rPr lang="en-US" sz="2600" baseline="30000" dirty="0"/>
              <a:t>variety of Academic Workshops offered throughout the </a:t>
            </a:r>
            <a:r>
              <a:rPr lang="en-US" sz="2600" baseline="30000" dirty="0" smtClean="0"/>
              <a:t>semester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9144000" cy="7019561"/>
          </a:xfrm>
          <a:prstGeom prst="rect">
            <a:avLst/>
          </a:prstGeom>
          <a:solidFill>
            <a:srgbClr val="0019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800965" y="2645084"/>
            <a:ext cx="6324600" cy="1536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97070" y="266725"/>
            <a:ext cx="6448907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78100" y="209293"/>
            <a:ext cx="6091766" cy="6494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600" b="1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600" baseline="30000" dirty="0">
                <a:solidFill>
                  <a:schemeClr val="accent1">
                    <a:lumMod val="50000"/>
                  </a:schemeClr>
                </a:solidFill>
              </a:rPr>
              <a:t>New Student Orientation / Griff </a:t>
            </a:r>
            <a:r>
              <a:rPr lang="en-US" sz="2600" baseline="30000" dirty="0" smtClean="0">
                <a:solidFill>
                  <a:schemeClr val="accent1">
                    <a:lumMod val="50000"/>
                  </a:schemeClr>
                </a:solidFill>
              </a:rPr>
              <a:t>101 Experience</a:t>
            </a:r>
            <a:endParaRPr lang="en-US" sz="2600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2600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600" baseline="30000" dirty="0">
                <a:solidFill>
                  <a:schemeClr val="accent1">
                    <a:lumMod val="50000"/>
                  </a:schemeClr>
                </a:solidFill>
              </a:rPr>
              <a:t>Academic and Career Advisement for </a:t>
            </a:r>
          </a:p>
          <a:p>
            <a:pPr algn="ctr"/>
            <a:r>
              <a:rPr lang="en-US" sz="2600" baseline="30000" dirty="0">
                <a:solidFill>
                  <a:schemeClr val="accent1">
                    <a:lumMod val="50000"/>
                  </a:schemeClr>
                </a:solidFill>
              </a:rPr>
              <a:t>New Students, Student-Athletes and Undecided Majors</a:t>
            </a:r>
          </a:p>
          <a:p>
            <a:pPr algn="ctr"/>
            <a:endParaRPr lang="en-US" sz="2600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600" baseline="30000" dirty="0">
                <a:solidFill>
                  <a:schemeClr val="accent1">
                    <a:lumMod val="50000"/>
                  </a:schemeClr>
                </a:solidFill>
              </a:rPr>
              <a:t>Griff Career Action </a:t>
            </a:r>
            <a:r>
              <a:rPr lang="en-US" sz="2600" baseline="30000" dirty="0" smtClean="0">
                <a:solidFill>
                  <a:schemeClr val="accent1">
                    <a:lumMod val="50000"/>
                  </a:schemeClr>
                </a:solidFill>
              </a:rPr>
              <a:t>Plan</a:t>
            </a:r>
          </a:p>
          <a:p>
            <a:pPr algn="ctr"/>
            <a:endParaRPr lang="en-US" sz="2600" baseline="30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600" baseline="30000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baseline="30000" dirty="0">
                <a:solidFill>
                  <a:schemeClr val="accent1">
                    <a:lumMod val="50000"/>
                  </a:schemeClr>
                </a:solidFill>
              </a:rPr>
              <a:t>Comprehensive Internship Program for all </a:t>
            </a:r>
            <a:r>
              <a:rPr lang="en-US" sz="2600" baseline="30000" dirty="0" smtClean="0">
                <a:solidFill>
                  <a:schemeClr val="accent1">
                    <a:lumMod val="50000"/>
                  </a:schemeClr>
                </a:solidFill>
              </a:rPr>
              <a:t>Students</a:t>
            </a:r>
            <a:endParaRPr lang="en-US" sz="2600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2600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600" baseline="30000" dirty="0">
                <a:solidFill>
                  <a:schemeClr val="accent1">
                    <a:lumMod val="50000"/>
                  </a:schemeClr>
                </a:solidFill>
              </a:rPr>
              <a:t>Continuous Career Support for </a:t>
            </a:r>
            <a:r>
              <a:rPr lang="en-US" sz="2600" baseline="30000" dirty="0" smtClean="0">
                <a:solidFill>
                  <a:schemeClr val="accent1">
                    <a:lumMod val="50000"/>
                  </a:schemeClr>
                </a:solidFill>
              </a:rPr>
              <a:t>Alumni</a:t>
            </a:r>
            <a:endParaRPr lang="en-US" sz="2600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2600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600" baseline="30000" dirty="0">
                <a:solidFill>
                  <a:schemeClr val="accent1">
                    <a:lumMod val="50000"/>
                  </a:schemeClr>
                </a:solidFill>
              </a:rPr>
              <a:t>Academic Mentoring Program </a:t>
            </a:r>
            <a:br>
              <a:rPr lang="en-US" sz="2600" baseline="300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2600" baseline="30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600" baseline="30000" dirty="0" smtClean="0">
                <a:solidFill>
                  <a:schemeClr val="accent1">
                    <a:lumMod val="50000"/>
                  </a:schemeClr>
                </a:solidFill>
              </a:rPr>
              <a:t>Accessibility </a:t>
            </a:r>
            <a:r>
              <a:rPr lang="en-US" sz="2600" baseline="30000" dirty="0">
                <a:solidFill>
                  <a:schemeClr val="accent1">
                    <a:lumMod val="50000"/>
                  </a:schemeClr>
                </a:solidFill>
              </a:rPr>
              <a:t>Support </a:t>
            </a:r>
            <a:endParaRPr lang="en-US" sz="2600" baseline="30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2600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600" baseline="30000" dirty="0" smtClean="0">
                <a:solidFill>
                  <a:schemeClr val="accent1">
                    <a:lumMod val="50000"/>
                  </a:schemeClr>
                </a:solidFill>
              </a:rPr>
              <a:t>Veteran </a:t>
            </a:r>
            <a:r>
              <a:rPr lang="en-US" sz="2600" baseline="30000" dirty="0">
                <a:solidFill>
                  <a:schemeClr val="accent1">
                    <a:lumMod val="50000"/>
                  </a:schemeClr>
                </a:solidFill>
              </a:rPr>
              <a:t>Support </a:t>
            </a:r>
          </a:p>
          <a:p>
            <a:pPr algn="ctr"/>
            <a:endParaRPr lang="en-US" sz="2600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600" baseline="30000" dirty="0">
                <a:solidFill>
                  <a:schemeClr val="accent1">
                    <a:lumMod val="50000"/>
                  </a:schemeClr>
                </a:solidFill>
              </a:rPr>
              <a:t>Griff Parent </a:t>
            </a:r>
            <a:r>
              <a:rPr lang="en-US" sz="2600" baseline="30000" dirty="0" smtClean="0">
                <a:solidFill>
                  <a:schemeClr val="accent1">
                    <a:lumMod val="50000"/>
                  </a:schemeClr>
                </a:solidFill>
              </a:rPr>
              <a:t>Program</a:t>
            </a:r>
          </a:p>
          <a:p>
            <a:pPr algn="ctr"/>
            <a:endParaRPr lang="en-US" sz="2600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600" baseline="30000" dirty="0">
                <a:solidFill>
                  <a:schemeClr val="accent1">
                    <a:lumMod val="50000"/>
                  </a:schemeClr>
                </a:solidFill>
              </a:rPr>
              <a:t>Tutoring &amp; Study Center /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baseline="30000" dirty="0" smtClean="0">
                <a:solidFill>
                  <a:schemeClr val="accent1">
                    <a:lumMod val="50000"/>
                  </a:schemeClr>
                </a:solidFill>
              </a:rPr>
              <a:t>Academic </a:t>
            </a:r>
            <a:r>
              <a:rPr lang="en-US" sz="2600" baseline="30000" dirty="0">
                <a:solidFill>
                  <a:schemeClr val="accent1">
                    <a:lumMod val="50000"/>
                  </a:schemeClr>
                </a:solidFill>
              </a:rPr>
              <a:t>Workshops</a:t>
            </a:r>
            <a:endParaRPr lang="en-US" sz="2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2600" baseline="30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600" baseline="30000" dirty="0" smtClean="0">
                <a:solidFill>
                  <a:schemeClr val="accent1">
                    <a:lumMod val="50000"/>
                  </a:schemeClr>
                </a:solidFill>
              </a:rPr>
              <a:t>General </a:t>
            </a:r>
            <a:r>
              <a:rPr lang="en-US" sz="2600" baseline="30000" dirty="0">
                <a:solidFill>
                  <a:schemeClr val="accent1">
                    <a:lumMod val="50000"/>
                  </a:schemeClr>
                </a:solidFill>
              </a:rPr>
              <a:t>Proctor </a:t>
            </a:r>
            <a:r>
              <a:rPr lang="en-US" sz="2600" baseline="30000" dirty="0" smtClean="0">
                <a:solidFill>
                  <a:schemeClr val="accent1">
                    <a:lumMod val="50000"/>
                  </a:schemeClr>
                </a:solidFill>
              </a:rPr>
              <a:t>Site</a:t>
            </a:r>
          </a:p>
        </p:txBody>
      </p:sp>
    </p:spTree>
    <p:extLst>
      <p:ext uri="{BB962C8B-B14F-4D97-AF65-F5344CB8AC3E}">
        <p14:creationId xmlns:p14="http://schemas.microsoft.com/office/powerpoint/2010/main" val="241795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7568" y="1607301"/>
            <a:ext cx="8242298" cy="5006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aseline="30000" dirty="0" smtClean="0"/>
          </a:p>
          <a:p>
            <a:pPr algn="ctr"/>
            <a:r>
              <a:rPr lang="en-US" sz="2600" baseline="30000" dirty="0" smtClean="0"/>
              <a:t>New </a:t>
            </a:r>
            <a:r>
              <a:rPr lang="en-US" sz="2600" baseline="30000" dirty="0"/>
              <a:t>Student Orientation </a:t>
            </a:r>
            <a:r>
              <a:rPr lang="en-US" sz="2600" baseline="30000" dirty="0" smtClean="0"/>
              <a:t>/ Griff 101</a:t>
            </a:r>
          </a:p>
          <a:p>
            <a:pPr algn="ctr"/>
            <a:endParaRPr lang="en-US" sz="2600" baseline="30000" dirty="0" smtClean="0"/>
          </a:p>
          <a:p>
            <a:pPr algn="ctr"/>
            <a:r>
              <a:rPr lang="en-US" sz="2600" baseline="30000" dirty="0"/>
              <a:t>Academic and Career Advisement for </a:t>
            </a:r>
          </a:p>
          <a:p>
            <a:pPr algn="ctr"/>
            <a:r>
              <a:rPr lang="en-US" sz="2600" baseline="30000" dirty="0"/>
              <a:t>New Students, Student-Athletes and Undecided </a:t>
            </a:r>
            <a:r>
              <a:rPr lang="en-US" sz="2600" baseline="30000" dirty="0" smtClean="0"/>
              <a:t>Majors</a:t>
            </a:r>
          </a:p>
          <a:p>
            <a:pPr algn="ctr"/>
            <a:endParaRPr lang="en-US" sz="2600" baseline="30000" dirty="0" smtClean="0"/>
          </a:p>
          <a:p>
            <a:pPr algn="ctr"/>
            <a:r>
              <a:rPr lang="en-US" sz="2600" baseline="30000" dirty="0" smtClean="0"/>
              <a:t>Griff Career Action </a:t>
            </a:r>
            <a:r>
              <a:rPr lang="en-US" sz="2600" baseline="30000" dirty="0"/>
              <a:t>P</a:t>
            </a:r>
            <a:r>
              <a:rPr lang="en-US" sz="2600" baseline="30000" dirty="0" smtClean="0"/>
              <a:t>lan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Continuous </a:t>
            </a:r>
            <a:r>
              <a:rPr lang="en-US" sz="2600" baseline="30000" dirty="0"/>
              <a:t>Career Support for Alumni</a:t>
            </a:r>
          </a:p>
          <a:p>
            <a:pPr algn="ctr"/>
            <a:r>
              <a:rPr lang="en-US" sz="2600" baseline="30000" dirty="0" smtClean="0"/>
              <a:t>A</a:t>
            </a:r>
            <a:r>
              <a:rPr lang="en-US" sz="2600" dirty="0" smtClean="0"/>
              <a:t> </a:t>
            </a:r>
            <a:r>
              <a:rPr lang="en-US" sz="2600" baseline="30000" dirty="0"/>
              <a:t>Comprehensive Internship Program for all Students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Academic </a:t>
            </a:r>
            <a:r>
              <a:rPr lang="en-US" sz="2600" baseline="30000" dirty="0"/>
              <a:t>Mentoring Program </a:t>
            </a:r>
            <a:br>
              <a:rPr lang="en-US" sz="2600" baseline="30000" dirty="0"/>
            </a:br>
            <a:r>
              <a:rPr lang="en-US" sz="2600" baseline="30000" dirty="0" smtClean="0"/>
              <a:t>Accessibility </a:t>
            </a:r>
            <a:r>
              <a:rPr lang="en-US" sz="2600" baseline="30000" dirty="0"/>
              <a:t>Support  </a:t>
            </a:r>
            <a:r>
              <a:rPr lang="en-US" sz="2600" baseline="30000" dirty="0" smtClean="0"/>
              <a:t>•</a:t>
            </a:r>
            <a:r>
              <a:rPr lang="en-US" sz="2600" dirty="0" smtClean="0"/>
              <a:t> </a:t>
            </a:r>
            <a:r>
              <a:rPr lang="en-US" sz="2600" baseline="30000" dirty="0" smtClean="0"/>
              <a:t>Veteran Support 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Griff Parent Program</a:t>
            </a:r>
          </a:p>
          <a:p>
            <a:pPr algn="ctr"/>
            <a:r>
              <a:rPr lang="en-US" sz="2600" baseline="30000" dirty="0" smtClean="0"/>
              <a:t>Tutoring </a:t>
            </a:r>
            <a:r>
              <a:rPr lang="en-US" sz="2600" baseline="30000" dirty="0"/>
              <a:t>&amp; Study </a:t>
            </a:r>
            <a:r>
              <a:rPr lang="en-US" sz="2600" baseline="30000" dirty="0" smtClean="0"/>
              <a:t>Center</a:t>
            </a:r>
            <a:r>
              <a:rPr lang="en-US" sz="2600" baseline="30000" dirty="0"/>
              <a:t> </a:t>
            </a:r>
            <a:r>
              <a:rPr lang="en-US" sz="2600" baseline="30000" dirty="0" smtClean="0"/>
              <a:t>/</a:t>
            </a:r>
            <a:r>
              <a:rPr lang="en-US" sz="2600" dirty="0" smtClean="0"/>
              <a:t> </a:t>
            </a:r>
            <a:r>
              <a:rPr lang="en-US" sz="2600" baseline="30000" dirty="0" smtClean="0"/>
              <a:t>General </a:t>
            </a:r>
            <a:r>
              <a:rPr lang="en-US" sz="2600" baseline="30000" dirty="0"/>
              <a:t>Proctor </a:t>
            </a:r>
            <a:r>
              <a:rPr lang="en-US" sz="2600" baseline="30000" dirty="0" smtClean="0"/>
              <a:t>Site</a:t>
            </a:r>
          </a:p>
          <a:p>
            <a:pPr algn="ctr"/>
            <a:r>
              <a:rPr lang="en-US" sz="2600" baseline="30000" dirty="0" smtClean="0"/>
              <a:t>A </a:t>
            </a:r>
            <a:r>
              <a:rPr lang="en-US" sz="2600" baseline="30000" dirty="0"/>
              <a:t>variety of Academic Workshops offered throughout the </a:t>
            </a:r>
            <a:r>
              <a:rPr lang="en-US" sz="2600" baseline="30000" dirty="0" smtClean="0"/>
              <a:t>semester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9144000" cy="7019561"/>
          </a:xfrm>
          <a:prstGeom prst="rect">
            <a:avLst/>
          </a:prstGeom>
          <a:solidFill>
            <a:srgbClr val="0019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800965" y="2645084"/>
            <a:ext cx="6324600" cy="1536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97070" y="266725"/>
            <a:ext cx="6448907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78100" y="1225293"/>
            <a:ext cx="609176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solidFill>
                  <a:srgbClr val="254061"/>
                </a:solidFill>
              </a:rPr>
              <a:t>WHO </a:t>
            </a:r>
            <a:r>
              <a:rPr lang="en-US" sz="3800" dirty="0">
                <a:solidFill>
                  <a:srgbClr val="254061"/>
                </a:solidFill>
              </a:rPr>
              <a:t>WE </a:t>
            </a:r>
            <a:r>
              <a:rPr lang="en-US" sz="3800" dirty="0" smtClean="0">
                <a:solidFill>
                  <a:srgbClr val="254061"/>
                </a:solidFill>
              </a:rPr>
              <a:t>ARE</a:t>
            </a:r>
          </a:p>
          <a:p>
            <a:pPr algn="ctr"/>
            <a:endParaRPr lang="en-US" sz="3600" dirty="0">
              <a:solidFill>
                <a:srgbClr val="254061"/>
              </a:solidFill>
            </a:endParaRPr>
          </a:p>
          <a:p>
            <a:pPr algn="ctr"/>
            <a:r>
              <a:rPr lang="en-US" sz="2400" dirty="0">
                <a:solidFill>
                  <a:srgbClr val="254061"/>
                </a:solidFill>
              </a:rPr>
              <a:t>Professionals who are trained in </a:t>
            </a:r>
            <a:r>
              <a:rPr lang="en-US" sz="2400" dirty="0" smtClean="0">
                <a:solidFill>
                  <a:srgbClr val="254061"/>
                </a:solidFill>
              </a:rPr>
              <a:t>student </a:t>
            </a:r>
            <a:r>
              <a:rPr lang="en-US" sz="2400" dirty="0">
                <a:solidFill>
                  <a:srgbClr val="254061"/>
                </a:solidFill>
              </a:rPr>
              <a:t>development; </a:t>
            </a:r>
            <a:r>
              <a:rPr lang="en-US" sz="2400" dirty="0" smtClean="0">
                <a:solidFill>
                  <a:srgbClr val="254061"/>
                </a:solidFill>
              </a:rPr>
              <a:t>who </a:t>
            </a:r>
            <a:r>
              <a:rPr lang="en-US" sz="2400" dirty="0">
                <a:solidFill>
                  <a:srgbClr val="254061"/>
                </a:solidFill>
              </a:rPr>
              <a:t>offer academic assistance; </a:t>
            </a:r>
            <a:r>
              <a:rPr lang="en-US" sz="2400" dirty="0" smtClean="0">
                <a:solidFill>
                  <a:srgbClr val="254061"/>
                </a:solidFill>
              </a:rPr>
              <a:t/>
            </a:r>
            <a:br>
              <a:rPr lang="en-US" sz="2400" dirty="0" smtClean="0">
                <a:solidFill>
                  <a:srgbClr val="254061"/>
                </a:solidFill>
              </a:rPr>
            </a:br>
            <a:r>
              <a:rPr lang="en-US" sz="2400" dirty="0" smtClean="0">
                <a:solidFill>
                  <a:srgbClr val="254061"/>
                </a:solidFill>
              </a:rPr>
              <a:t>and </a:t>
            </a:r>
            <a:r>
              <a:rPr lang="en-US" sz="2400" dirty="0">
                <a:solidFill>
                  <a:srgbClr val="254061"/>
                </a:solidFill>
              </a:rPr>
              <a:t>provide services tailored </a:t>
            </a:r>
            <a:br>
              <a:rPr lang="en-US" sz="2400" dirty="0">
                <a:solidFill>
                  <a:srgbClr val="254061"/>
                </a:solidFill>
              </a:rPr>
            </a:br>
            <a:r>
              <a:rPr lang="en-US" sz="2400" dirty="0">
                <a:solidFill>
                  <a:srgbClr val="254061"/>
                </a:solidFill>
              </a:rPr>
              <a:t>to address the diverse developmental </a:t>
            </a:r>
            <a:r>
              <a:rPr lang="en-US" sz="2400" dirty="0" smtClean="0">
                <a:solidFill>
                  <a:srgbClr val="254061"/>
                </a:solidFill>
              </a:rPr>
              <a:t/>
            </a:r>
            <a:br>
              <a:rPr lang="en-US" sz="2400" dirty="0" smtClean="0">
                <a:solidFill>
                  <a:srgbClr val="254061"/>
                </a:solidFill>
              </a:rPr>
            </a:br>
            <a:r>
              <a:rPr lang="en-US" sz="2400" dirty="0" smtClean="0">
                <a:solidFill>
                  <a:srgbClr val="254061"/>
                </a:solidFill>
              </a:rPr>
              <a:t>stages </a:t>
            </a:r>
            <a:r>
              <a:rPr lang="en-US" sz="2400" dirty="0">
                <a:solidFill>
                  <a:srgbClr val="254061"/>
                </a:solidFill>
              </a:rPr>
              <a:t>of a </a:t>
            </a:r>
            <a:r>
              <a:rPr lang="en-US" sz="2400" dirty="0" smtClean="0">
                <a:solidFill>
                  <a:srgbClr val="254061"/>
                </a:solidFill>
              </a:rPr>
              <a:t>student’s </a:t>
            </a:r>
            <a:r>
              <a:rPr lang="en-US" sz="2400" dirty="0">
                <a:solidFill>
                  <a:srgbClr val="254061"/>
                </a:solidFill>
              </a:rPr>
              <a:t>academic </a:t>
            </a:r>
            <a:r>
              <a:rPr lang="en-US" sz="2400" dirty="0" smtClean="0">
                <a:solidFill>
                  <a:srgbClr val="254061"/>
                </a:solidFill>
              </a:rPr>
              <a:t>career</a:t>
            </a:r>
          </a:p>
          <a:p>
            <a:pPr algn="ctr"/>
            <a:endParaRPr lang="en-US" sz="2800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7568" y="1607301"/>
            <a:ext cx="8242298" cy="5006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aseline="30000" dirty="0" smtClean="0"/>
          </a:p>
          <a:p>
            <a:pPr algn="ctr"/>
            <a:r>
              <a:rPr lang="en-US" sz="2600" baseline="30000" dirty="0" smtClean="0"/>
              <a:t>New </a:t>
            </a:r>
            <a:r>
              <a:rPr lang="en-US" sz="2600" baseline="30000" dirty="0"/>
              <a:t>Student Orientation </a:t>
            </a:r>
            <a:r>
              <a:rPr lang="en-US" sz="2600" baseline="30000" dirty="0" smtClean="0"/>
              <a:t>/ Griff 101</a:t>
            </a:r>
          </a:p>
          <a:p>
            <a:pPr algn="ctr"/>
            <a:endParaRPr lang="en-US" sz="2600" baseline="30000" dirty="0" smtClean="0"/>
          </a:p>
          <a:p>
            <a:pPr algn="ctr"/>
            <a:r>
              <a:rPr lang="en-US" sz="2600" baseline="30000" dirty="0"/>
              <a:t>Academic and Career Advisement for </a:t>
            </a:r>
          </a:p>
          <a:p>
            <a:pPr algn="ctr"/>
            <a:r>
              <a:rPr lang="en-US" sz="2600" baseline="30000" dirty="0"/>
              <a:t>New Students, Student-Athletes and Undecided </a:t>
            </a:r>
            <a:r>
              <a:rPr lang="en-US" sz="2600" baseline="30000" dirty="0" smtClean="0"/>
              <a:t>Majors</a:t>
            </a:r>
          </a:p>
          <a:p>
            <a:pPr algn="ctr"/>
            <a:endParaRPr lang="en-US" sz="2600" baseline="30000" dirty="0" smtClean="0"/>
          </a:p>
          <a:p>
            <a:pPr algn="ctr"/>
            <a:r>
              <a:rPr lang="en-US" sz="2600" baseline="30000" dirty="0" smtClean="0"/>
              <a:t>Griff Career Action </a:t>
            </a:r>
            <a:r>
              <a:rPr lang="en-US" sz="2600" baseline="30000" dirty="0"/>
              <a:t>P</a:t>
            </a:r>
            <a:r>
              <a:rPr lang="en-US" sz="2600" baseline="30000" dirty="0" smtClean="0"/>
              <a:t>lan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Continuous </a:t>
            </a:r>
            <a:r>
              <a:rPr lang="en-US" sz="2600" baseline="30000" dirty="0"/>
              <a:t>Career Support for Alumni</a:t>
            </a:r>
          </a:p>
          <a:p>
            <a:pPr algn="ctr"/>
            <a:r>
              <a:rPr lang="en-US" sz="2600" baseline="30000" dirty="0" smtClean="0"/>
              <a:t>A</a:t>
            </a:r>
            <a:r>
              <a:rPr lang="en-US" sz="2600" dirty="0" smtClean="0"/>
              <a:t> </a:t>
            </a:r>
            <a:r>
              <a:rPr lang="en-US" sz="2600" baseline="30000" dirty="0"/>
              <a:t>Comprehensive Internship Program for all Students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Academic </a:t>
            </a:r>
            <a:r>
              <a:rPr lang="en-US" sz="2600" baseline="30000" dirty="0"/>
              <a:t>Mentoring Program </a:t>
            </a:r>
            <a:br>
              <a:rPr lang="en-US" sz="2600" baseline="30000" dirty="0"/>
            </a:br>
            <a:r>
              <a:rPr lang="en-US" sz="2600" baseline="30000" dirty="0" smtClean="0"/>
              <a:t>Accessibility </a:t>
            </a:r>
            <a:r>
              <a:rPr lang="en-US" sz="2600" baseline="30000" dirty="0"/>
              <a:t>Support  </a:t>
            </a:r>
            <a:r>
              <a:rPr lang="en-US" sz="2600" baseline="30000" dirty="0" smtClean="0"/>
              <a:t>•</a:t>
            </a:r>
            <a:r>
              <a:rPr lang="en-US" sz="2600" dirty="0" smtClean="0"/>
              <a:t> </a:t>
            </a:r>
            <a:r>
              <a:rPr lang="en-US" sz="2600" baseline="30000" dirty="0" smtClean="0"/>
              <a:t>Veteran Support 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Griff Parent Program</a:t>
            </a:r>
          </a:p>
          <a:p>
            <a:pPr algn="ctr"/>
            <a:r>
              <a:rPr lang="en-US" sz="2600" baseline="30000" dirty="0" smtClean="0"/>
              <a:t>Tutoring </a:t>
            </a:r>
            <a:r>
              <a:rPr lang="en-US" sz="2600" baseline="30000" dirty="0"/>
              <a:t>&amp; Study </a:t>
            </a:r>
            <a:r>
              <a:rPr lang="en-US" sz="2600" baseline="30000" dirty="0" smtClean="0"/>
              <a:t>Center</a:t>
            </a:r>
            <a:r>
              <a:rPr lang="en-US" sz="2600" baseline="30000" dirty="0"/>
              <a:t> </a:t>
            </a:r>
            <a:r>
              <a:rPr lang="en-US" sz="2600" baseline="30000" dirty="0" smtClean="0"/>
              <a:t>/</a:t>
            </a:r>
            <a:r>
              <a:rPr lang="en-US" sz="2600" dirty="0" smtClean="0"/>
              <a:t> </a:t>
            </a:r>
            <a:r>
              <a:rPr lang="en-US" sz="2600" baseline="30000" dirty="0" smtClean="0"/>
              <a:t>General </a:t>
            </a:r>
            <a:r>
              <a:rPr lang="en-US" sz="2600" baseline="30000" dirty="0"/>
              <a:t>Proctor </a:t>
            </a:r>
            <a:r>
              <a:rPr lang="en-US" sz="2600" baseline="30000" dirty="0" smtClean="0"/>
              <a:t>Site</a:t>
            </a:r>
          </a:p>
          <a:p>
            <a:pPr algn="ctr"/>
            <a:r>
              <a:rPr lang="en-US" sz="2600" baseline="30000" dirty="0" smtClean="0"/>
              <a:t>A </a:t>
            </a:r>
            <a:r>
              <a:rPr lang="en-US" sz="2600" baseline="30000" dirty="0"/>
              <a:t>variety of Academic Workshops offered throughout the </a:t>
            </a:r>
            <a:r>
              <a:rPr lang="en-US" sz="2600" baseline="30000" dirty="0" smtClean="0"/>
              <a:t>semester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9144000" cy="7019561"/>
          </a:xfrm>
          <a:prstGeom prst="rect">
            <a:avLst/>
          </a:prstGeom>
          <a:solidFill>
            <a:srgbClr val="0019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800965" y="2645084"/>
            <a:ext cx="6324600" cy="1536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97070" y="251134"/>
            <a:ext cx="6448907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78100" y="1225293"/>
            <a:ext cx="609176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solidFill>
                  <a:srgbClr val="254061"/>
                </a:solidFill>
              </a:rPr>
              <a:t>HOW </a:t>
            </a:r>
            <a:r>
              <a:rPr lang="en-US" sz="3800" dirty="0">
                <a:solidFill>
                  <a:srgbClr val="254061"/>
                </a:solidFill>
              </a:rPr>
              <a:t>WE </a:t>
            </a:r>
            <a:r>
              <a:rPr lang="en-US" sz="3800" dirty="0" smtClean="0">
                <a:solidFill>
                  <a:srgbClr val="254061"/>
                </a:solidFill>
              </a:rPr>
              <a:t>DELIVER</a:t>
            </a:r>
            <a:endParaRPr lang="en-US" sz="3800" dirty="0">
              <a:solidFill>
                <a:srgbClr val="254061"/>
              </a:solidFill>
            </a:endParaRPr>
          </a:p>
          <a:p>
            <a:pPr algn="ctr"/>
            <a:endParaRPr lang="en-US" sz="2800" dirty="0" smtClean="0">
              <a:solidFill>
                <a:srgbClr val="254061"/>
              </a:solidFill>
            </a:endParaRPr>
          </a:p>
          <a:p>
            <a:pPr algn="ctr"/>
            <a:r>
              <a:rPr lang="en-US" sz="2400" dirty="0" smtClean="0">
                <a:solidFill>
                  <a:srgbClr val="254061"/>
                </a:solidFill>
              </a:rPr>
              <a:t>Student</a:t>
            </a:r>
            <a:r>
              <a:rPr lang="en-US" sz="2400" dirty="0">
                <a:solidFill>
                  <a:srgbClr val="254061"/>
                </a:solidFill>
              </a:rPr>
              <a:t>-Centric Approach</a:t>
            </a:r>
          </a:p>
          <a:p>
            <a:pPr algn="ctr"/>
            <a:endParaRPr lang="en-US" sz="2400" dirty="0" smtClean="0">
              <a:solidFill>
                <a:srgbClr val="254061"/>
              </a:solidFill>
            </a:endParaRPr>
          </a:p>
          <a:p>
            <a:pPr algn="ctr"/>
            <a:r>
              <a:rPr lang="en-US" sz="2400" dirty="0" smtClean="0">
                <a:solidFill>
                  <a:srgbClr val="254061"/>
                </a:solidFill>
              </a:rPr>
              <a:t>Encouraging </a:t>
            </a:r>
            <a:r>
              <a:rPr lang="en-US" sz="2400" dirty="0">
                <a:solidFill>
                  <a:srgbClr val="254061"/>
                </a:solidFill>
              </a:rPr>
              <a:t>students to ask for assistance while </a:t>
            </a:r>
            <a:r>
              <a:rPr lang="en-US" sz="2400" dirty="0" smtClean="0">
                <a:solidFill>
                  <a:srgbClr val="254061"/>
                </a:solidFill>
              </a:rPr>
              <a:t>guiding </a:t>
            </a:r>
            <a:r>
              <a:rPr lang="en-US" sz="2400" dirty="0">
                <a:solidFill>
                  <a:srgbClr val="254061"/>
                </a:solidFill>
              </a:rPr>
              <a:t>them to become self-advocates of </a:t>
            </a:r>
            <a:r>
              <a:rPr lang="en-US" sz="2400" dirty="0" smtClean="0">
                <a:solidFill>
                  <a:srgbClr val="254061"/>
                </a:solidFill>
              </a:rPr>
              <a:t>their </a:t>
            </a:r>
            <a:r>
              <a:rPr lang="en-US" sz="2400" dirty="0">
                <a:solidFill>
                  <a:srgbClr val="254061"/>
                </a:solidFill>
              </a:rPr>
              <a:t>academic and professional careers</a:t>
            </a:r>
          </a:p>
        </p:txBody>
      </p:sp>
    </p:spTree>
    <p:extLst>
      <p:ext uri="{BB962C8B-B14F-4D97-AF65-F5344CB8AC3E}">
        <p14:creationId xmlns:p14="http://schemas.microsoft.com/office/powerpoint/2010/main" val="184138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7568" y="1607301"/>
            <a:ext cx="8242298" cy="5006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aseline="30000" dirty="0" smtClean="0"/>
          </a:p>
          <a:p>
            <a:pPr algn="ctr"/>
            <a:r>
              <a:rPr lang="en-US" sz="2600" baseline="30000" dirty="0" smtClean="0"/>
              <a:t>New </a:t>
            </a:r>
            <a:r>
              <a:rPr lang="en-US" sz="2600" baseline="30000" dirty="0"/>
              <a:t>Student Orientation </a:t>
            </a:r>
            <a:r>
              <a:rPr lang="en-US" sz="2600" baseline="30000" dirty="0" smtClean="0"/>
              <a:t>/ Griff 101</a:t>
            </a:r>
          </a:p>
          <a:p>
            <a:pPr algn="ctr"/>
            <a:endParaRPr lang="en-US" sz="2600" baseline="30000" dirty="0" smtClean="0"/>
          </a:p>
          <a:p>
            <a:pPr algn="ctr"/>
            <a:r>
              <a:rPr lang="en-US" sz="2600" baseline="30000" dirty="0"/>
              <a:t>Academic and Career Advisement for </a:t>
            </a:r>
          </a:p>
          <a:p>
            <a:pPr algn="ctr"/>
            <a:r>
              <a:rPr lang="en-US" sz="2600" baseline="30000" dirty="0"/>
              <a:t>New Students, Student-Athletes and Undecided </a:t>
            </a:r>
            <a:r>
              <a:rPr lang="en-US" sz="2600" baseline="30000" dirty="0" smtClean="0"/>
              <a:t>Majors</a:t>
            </a:r>
          </a:p>
          <a:p>
            <a:pPr algn="ctr"/>
            <a:endParaRPr lang="en-US" sz="2600" baseline="30000" dirty="0" smtClean="0"/>
          </a:p>
          <a:p>
            <a:pPr algn="ctr"/>
            <a:r>
              <a:rPr lang="en-US" sz="2600" baseline="30000" dirty="0" smtClean="0"/>
              <a:t>Griff Career Action </a:t>
            </a:r>
            <a:r>
              <a:rPr lang="en-US" sz="2600" baseline="30000" dirty="0"/>
              <a:t>P</a:t>
            </a:r>
            <a:r>
              <a:rPr lang="en-US" sz="2600" baseline="30000" dirty="0" smtClean="0"/>
              <a:t>lan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Continuous </a:t>
            </a:r>
            <a:r>
              <a:rPr lang="en-US" sz="2600" baseline="30000" dirty="0"/>
              <a:t>Career Support for Alumni</a:t>
            </a:r>
          </a:p>
          <a:p>
            <a:pPr algn="ctr"/>
            <a:r>
              <a:rPr lang="en-US" sz="2600" baseline="30000" dirty="0" smtClean="0"/>
              <a:t>A</a:t>
            </a:r>
            <a:r>
              <a:rPr lang="en-US" sz="2600" dirty="0" smtClean="0"/>
              <a:t> </a:t>
            </a:r>
            <a:r>
              <a:rPr lang="en-US" sz="2600" baseline="30000" dirty="0"/>
              <a:t>Comprehensive Internship Program for all Students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Academic </a:t>
            </a:r>
            <a:r>
              <a:rPr lang="en-US" sz="2600" baseline="30000" dirty="0"/>
              <a:t>Mentoring Program </a:t>
            </a:r>
            <a:br>
              <a:rPr lang="en-US" sz="2600" baseline="30000" dirty="0"/>
            </a:br>
            <a:r>
              <a:rPr lang="en-US" sz="2600" baseline="30000" dirty="0" smtClean="0"/>
              <a:t>Accessibility </a:t>
            </a:r>
            <a:r>
              <a:rPr lang="en-US" sz="2600" baseline="30000" dirty="0"/>
              <a:t>Support  </a:t>
            </a:r>
            <a:r>
              <a:rPr lang="en-US" sz="2600" baseline="30000" dirty="0" smtClean="0"/>
              <a:t>•</a:t>
            </a:r>
            <a:r>
              <a:rPr lang="en-US" sz="2600" dirty="0" smtClean="0"/>
              <a:t> </a:t>
            </a:r>
            <a:r>
              <a:rPr lang="en-US" sz="2600" baseline="30000" dirty="0" smtClean="0"/>
              <a:t>Veteran Support </a:t>
            </a:r>
          </a:p>
          <a:p>
            <a:pPr algn="ctr"/>
            <a:endParaRPr lang="en-US" sz="2600" baseline="30000" dirty="0"/>
          </a:p>
          <a:p>
            <a:pPr algn="ctr"/>
            <a:r>
              <a:rPr lang="en-US" sz="2600" baseline="30000" dirty="0" smtClean="0"/>
              <a:t>Griff Parent Program</a:t>
            </a:r>
          </a:p>
          <a:p>
            <a:pPr algn="ctr"/>
            <a:r>
              <a:rPr lang="en-US" sz="2600" baseline="30000" dirty="0" smtClean="0"/>
              <a:t>Tutoring </a:t>
            </a:r>
            <a:r>
              <a:rPr lang="en-US" sz="2600" baseline="30000" dirty="0"/>
              <a:t>&amp; Study </a:t>
            </a:r>
            <a:r>
              <a:rPr lang="en-US" sz="2600" baseline="30000" dirty="0" smtClean="0"/>
              <a:t>Center</a:t>
            </a:r>
            <a:r>
              <a:rPr lang="en-US" sz="2600" baseline="30000" dirty="0"/>
              <a:t> </a:t>
            </a:r>
            <a:r>
              <a:rPr lang="en-US" sz="2600" baseline="30000" dirty="0" smtClean="0"/>
              <a:t>/</a:t>
            </a:r>
            <a:r>
              <a:rPr lang="en-US" sz="2600" dirty="0" smtClean="0"/>
              <a:t> </a:t>
            </a:r>
            <a:r>
              <a:rPr lang="en-US" sz="2600" baseline="30000" dirty="0" smtClean="0"/>
              <a:t>General </a:t>
            </a:r>
            <a:r>
              <a:rPr lang="en-US" sz="2600" baseline="30000" dirty="0"/>
              <a:t>Proctor </a:t>
            </a:r>
            <a:r>
              <a:rPr lang="en-US" sz="2600" baseline="30000" dirty="0" smtClean="0"/>
              <a:t>Site</a:t>
            </a:r>
          </a:p>
          <a:p>
            <a:pPr algn="ctr"/>
            <a:r>
              <a:rPr lang="en-US" sz="2600" baseline="30000" dirty="0" smtClean="0"/>
              <a:t>A </a:t>
            </a:r>
            <a:r>
              <a:rPr lang="en-US" sz="2600" baseline="30000" dirty="0"/>
              <a:t>variety of Academic Workshops offered throughout the </a:t>
            </a:r>
            <a:r>
              <a:rPr lang="en-US" sz="2600" baseline="30000" dirty="0" smtClean="0"/>
              <a:t>semester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9144000" cy="7019561"/>
          </a:xfrm>
          <a:prstGeom prst="rect">
            <a:avLst/>
          </a:prstGeom>
          <a:solidFill>
            <a:srgbClr val="0019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800965" y="2645084"/>
            <a:ext cx="6324600" cy="1536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97070" y="251134"/>
            <a:ext cx="6448907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97071" y="1294886"/>
            <a:ext cx="644890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solidFill>
                  <a:srgbClr val="254061"/>
                </a:solidFill>
              </a:rPr>
              <a:t>WHY </a:t>
            </a:r>
            <a:r>
              <a:rPr lang="en-US" sz="3800" dirty="0">
                <a:solidFill>
                  <a:srgbClr val="254061"/>
                </a:solidFill>
              </a:rPr>
              <a:t>WE DO, </a:t>
            </a:r>
            <a:r>
              <a:rPr lang="en-US" sz="3800" dirty="0" smtClean="0">
                <a:solidFill>
                  <a:srgbClr val="254061"/>
                </a:solidFill>
              </a:rPr>
              <a:t>WHAT </a:t>
            </a:r>
            <a:r>
              <a:rPr lang="en-US" sz="3800" dirty="0">
                <a:solidFill>
                  <a:srgbClr val="254061"/>
                </a:solidFill>
              </a:rPr>
              <a:t>WE </a:t>
            </a:r>
            <a:r>
              <a:rPr lang="en-US" sz="3800" dirty="0" smtClean="0">
                <a:solidFill>
                  <a:srgbClr val="254061"/>
                </a:solidFill>
              </a:rPr>
              <a:t>DO</a:t>
            </a:r>
          </a:p>
          <a:p>
            <a:pPr algn="ctr"/>
            <a:endParaRPr lang="en-US" sz="2400" dirty="0">
              <a:solidFill>
                <a:srgbClr val="254061"/>
              </a:solidFill>
            </a:endParaRPr>
          </a:p>
          <a:p>
            <a:pPr algn="ctr"/>
            <a:r>
              <a:rPr lang="en-US" sz="2400" dirty="0" smtClean="0">
                <a:solidFill>
                  <a:srgbClr val="254061"/>
                </a:solidFill>
              </a:rPr>
              <a:t>Advisement is intentional </a:t>
            </a:r>
            <a:r>
              <a:rPr lang="en-US" sz="2400" dirty="0">
                <a:solidFill>
                  <a:srgbClr val="254061"/>
                </a:solidFill>
              </a:rPr>
              <a:t>and </a:t>
            </a:r>
            <a:r>
              <a:rPr lang="en-US" sz="2400" dirty="0" smtClean="0">
                <a:solidFill>
                  <a:srgbClr val="254061"/>
                </a:solidFill>
              </a:rPr>
              <a:t>focused </a:t>
            </a:r>
          </a:p>
          <a:p>
            <a:pPr algn="ctr"/>
            <a:r>
              <a:rPr lang="en-US" sz="2400" dirty="0" smtClean="0">
                <a:solidFill>
                  <a:srgbClr val="254061"/>
                </a:solidFill>
              </a:rPr>
              <a:t>on </a:t>
            </a:r>
            <a:r>
              <a:rPr lang="en-US" sz="2400" dirty="0">
                <a:solidFill>
                  <a:srgbClr val="254061"/>
                </a:solidFill>
              </a:rPr>
              <a:t>identifying </a:t>
            </a:r>
            <a:r>
              <a:rPr lang="en-US" sz="2400" dirty="0" smtClean="0">
                <a:solidFill>
                  <a:srgbClr val="254061"/>
                </a:solidFill>
              </a:rPr>
              <a:t>student strengths and </a:t>
            </a:r>
          </a:p>
          <a:p>
            <a:pPr algn="ctr"/>
            <a:r>
              <a:rPr lang="en-US" sz="2400" dirty="0" smtClean="0">
                <a:solidFill>
                  <a:srgbClr val="254061"/>
                </a:solidFill>
              </a:rPr>
              <a:t>helping </a:t>
            </a:r>
            <a:r>
              <a:rPr lang="en-US" sz="2400" dirty="0">
                <a:solidFill>
                  <a:srgbClr val="254061"/>
                </a:solidFill>
              </a:rPr>
              <a:t>students </a:t>
            </a:r>
            <a:r>
              <a:rPr lang="en-US" sz="2400" dirty="0" smtClean="0">
                <a:solidFill>
                  <a:srgbClr val="254061"/>
                </a:solidFill>
              </a:rPr>
              <a:t>identify/clarify </a:t>
            </a:r>
          </a:p>
          <a:p>
            <a:pPr algn="ctr"/>
            <a:r>
              <a:rPr lang="en-US" sz="2400" dirty="0" smtClean="0">
                <a:solidFill>
                  <a:srgbClr val="254061"/>
                </a:solidFill>
              </a:rPr>
              <a:t>their </a:t>
            </a:r>
            <a:r>
              <a:rPr lang="en-US" sz="2400" dirty="0">
                <a:solidFill>
                  <a:srgbClr val="254061"/>
                </a:solidFill>
              </a:rPr>
              <a:t>personal and </a:t>
            </a:r>
            <a:endParaRPr lang="en-US" sz="2400" dirty="0" smtClean="0">
              <a:solidFill>
                <a:srgbClr val="254061"/>
              </a:solidFill>
            </a:endParaRPr>
          </a:p>
          <a:p>
            <a:pPr algn="ctr"/>
            <a:r>
              <a:rPr lang="en-US" sz="2400" dirty="0" smtClean="0">
                <a:solidFill>
                  <a:srgbClr val="254061"/>
                </a:solidFill>
              </a:rPr>
              <a:t>professional interests/goals</a:t>
            </a:r>
            <a:endParaRPr lang="en-US" sz="2400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1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7019561"/>
          </a:xfrm>
          <a:prstGeom prst="rect">
            <a:avLst/>
          </a:prstGeom>
          <a:solidFill>
            <a:srgbClr val="0019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2100" y="246873"/>
            <a:ext cx="8553877" cy="635715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Griff_Cen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" y="246873"/>
            <a:ext cx="4765830" cy="1243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295833"/>
            <a:ext cx="7958137" cy="11430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254061"/>
                </a:solidFill>
              </a:rPr>
              <a:t/>
            </a:r>
            <a:br>
              <a:rPr lang="en-US" sz="2400" dirty="0" smtClean="0">
                <a:solidFill>
                  <a:srgbClr val="254061"/>
                </a:solidFill>
              </a:rPr>
            </a:br>
            <a:r>
              <a:rPr lang="en-US" sz="2400" dirty="0" smtClean="0">
                <a:solidFill>
                  <a:srgbClr val="254061"/>
                </a:solidFill>
              </a:rPr>
              <a:t>New </a:t>
            </a:r>
            <a:r>
              <a:rPr lang="en-US" sz="2400" dirty="0">
                <a:solidFill>
                  <a:srgbClr val="254061"/>
                </a:solidFill>
              </a:rPr>
              <a:t>Freshman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31" y="1735688"/>
            <a:ext cx="8254999" cy="4868336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dirty="0">
                <a:solidFill>
                  <a:srgbClr val="254061"/>
                </a:solidFill>
                <a:latin typeface="+mj-lt"/>
              </a:rPr>
              <a:t>Once </a:t>
            </a:r>
            <a:r>
              <a:rPr lang="en-US" sz="2400" dirty="0" smtClean="0">
                <a:solidFill>
                  <a:srgbClr val="254061"/>
                </a:solidFill>
                <a:latin typeface="+mj-lt"/>
              </a:rPr>
              <a:t>a student deposits </a:t>
            </a:r>
            <a:r>
              <a:rPr lang="en-US" sz="2400" dirty="0">
                <a:solidFill>
                  <a:srgbClr val="254061"/>
                </a:solidFill>
                <a:latin typeface="+mj-lt"/>
              </a:rPr>
              <a:t>with </a:t>
            </a:r>
            <a:r>
              <a:rPr lang="en-US" sz="2400" dirty="0" smtClean="0">
                <a:solidFill>
                  <a:srgbClr val="254061"/>
                </a:solidFill>
                <a:latin typeface="+mj-lt"/>
              </a:rPr>
              <a:t>the Admissions Office,</a:t>
            </a:r>
            <a:br>
              <a:rPr lang="en-US" sz="2400" dirty="0" smtClean="0">
                <a:solidFill>
                  <a:srgbClr val="254061"/>
                </a:solidFill>
                <a:latin typeface="+mj-lt"/>
              </a:rPr>
            </a:br>
            <a:r>
              <a:rPr lang="en-US" sz="2400" dirty="0" smtClean="0">
                <a:solidFill>
                  <a:srgbClr val="254061"/>
                </a:solidFill>
                <a:latin typeface="+mj-lt"/>
              </a:rPr>
              <a:t>they are given </a:t>
            </a:r>
            <a:r>
              <a:rPr lang="en-US" sz="2400" dirty="0">
                <a:solidFill>
                  <a:srgbClr val="254061"/>
                </a:solidFill>
                <a:latin typeface="+mj-lt"/>
              </a:rPr>
              <a:t>access to </a:t>
            </a:r>
            <a:r>
              <a:rPr lang="en-US" sz="2400" dirty="0" smtClean="0">
                <a:solidFill>
                  <a:srgbClr val="254061"/>
                </a:solidFill>
                <a:latin typeface="+mj-lt"/>
              </a:rPr>
              <a:t>the </a:t>
            </a:r>
            <a:r>
              <a:rPr lang="en-US" sz="2400" dirty="0">
                <a:solidFill>
                  <a:srgbClr val="254061"/>
                </a:solidFill>
                <a:latin typeface="+mj-lt"/>
              </a:rPr>
              <a:t>New Student </a:t>
            </a:r>
            <a:r>
              <a:rPr lang="en-US" sz="2400" dirty="0" smtClean="0">
                <a:solidFill>
                  <a:srgbClr val="254061"/>
                </a:solidFill>
                <a:latin typeface="+mj-lt"/>
              </a:rPr>
              <a:t>Portal.</a:t>
            </a:r>
          </a:p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rgbClr val="254061"/>
                </a:solidFill>
                <a:latin typeface="+mj-lt"/>
              </a:rPr>
              <a:t>The </a:t>
            </a:r>
            <a:r>
              <a:rPr lang="en-US" sz="2400" b="1" dirty="0">
                <a:solidFill>
                  <a:srgbClr val="254061"/>
                </a:solidFill>
                <a:latin typeface="+mj-lt"/>
              </a:rPr>
              <a:t>New Student Portal </a:t>
            </a:r>
            <a:r>
              <a:rPr lang="en-US" sz="2400" dirty="0">
                <a:solidFill>
                  <a:srgbClr val="254061"/>
                </a:solidFill>
                <a:latin typeface="+mj-lt"/>
              </a:rPr>
              <a:t>will help keep </a:t>
            </a:r>
            <a:r>
              <a:rPr lang="en-US" sz="2400" dirty="0" smtClean="0">
                <a:solidFill>
                  <a:srgbClr val="254061"/>
                </a:solidFill>
                <a:latin typeface="+mj-lt"/>
              </a:rPr>
              <a:t>the student </a:t>
            </a:r>
            <a:r>
              <a:rPr lang="en-US" sz="2400" dirty="0">
                <a:solidFill>
                  <a:srgbClr val="254061"/>
                </a:solidFill>
                <a:latin typeface="+mj-lt"/>
              </a:rPr>
              <a:t>organized and on track </a:t>
            </a:r>
            <a:r>
              <a:rPr lang="en-US" sz="2400" dirty="0" smtClean="0">
                <a:solidFill>
                  <a:srgbClr val="254061"/>
                </a:solidFill>
                <a:latin typeface="+mj-lt"/>
              </a:rPr>
              <a:t>as they prepare </a:t>
            </a:r>
            <a:r>
              <a:rPr lang="en-US" sz="2400" dirty="0">
                <a:solidFill>
                  <a:srgbClr val="254061"/>
                </a:solidFill>
                <a:latin typeface="+mj-lt"/>
              </a:rPr>
              <a:t>for the fall </a:t>
            </a:r>
            <a:r>
              <a:rPr lang="en-US" sz="2400" dirty="0" smtClean="0">
                <a:solidFill>
                  <a:srgbClr val="254061"/>
                </a:solidFill>
                <a:latin typeface="+mj-lt"/>
              </a:rPr>
              <a:t>semester.</a:t>
            </a: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rgbClr val="254061"/>
                </a:solidFill>
                <a:latin typeface="+mj-lt"/>
              </a:rPr>
              <a:t>Included in the </a:t>
            </a:r>
            <a:r>
              <a:rPr lang="en-US" sz="2400" dirty="0" smtClean="0">
                <a:solidFill>
                  <a:srgbClr val="254061"/>
                </a:solidFill>
                <a:latin typeface="+mj-lt"/>
              </a:rPr>
              <a:t>New Student Portal is the </a:t>
            </a:r>
            <a:r>
              <a:rPr lang="en-US" sz="2400" b="1" dirty="0">
                <a:solidFill>
                  <a:srgbClr val="254061"/>
                </a:solidFill>
                <a:latin typeface="+mj-lt"/>
              </a:rPr>
              <a:t>Course Preference </a:t>
            </a:r>
            <a:r>
              <a:rPr lang="en-US" sz="2400" b="1" dirty="0" smtClean="0">
                <a:solidFill>
                  <a:srgbClr val="254061"/>
                </a:solidFill>
                <a:latin typeface="+mj-lt"/>
              </a:rPr>
              <a:t>Form</a:t>
            </a:r>
            <a:r>
              <a:rPr lang="en-US" sz="2400" dirty="0" smtClean="0">
                <a:solidFill>
                  <a:srgbClr val="254061"/>
                </a:solidFill>
                <a:latin typeface="+mj-lt"/>
              </a:rPr>
              <a:t>. Professionals in </a:t>
            </a:r>
            <a:r>
              <a:rPr lang="en-US" sz="2400" dirty="0">
                <a:solidFill>
                  <a:srgbClr val="254061"/>
                </a:solidFill>
                <a:latin typeface="+mj-lt"/>
              </a:rPr>
              <a:t>The GRIFF Center </a:t>
            </a:r>
            <a:r>
              <a:rPr lang="en-US" sz="2400" dirty="0" smtClean="0">
                <a:solidFill>
                  <a:srgbClr val="254061"/>
                </a:solidFill>
                <a:latin typeface="+mj-lt"/>
              </a:rPr>
              <a:t>will </a:t>
            </a:r>
            <a:r>
              <a:rPr lang="en-US" sz="2400" dirty="0">
                <a:solidFill>
                  <a:srgbClr val="254061"/>
                </a:solidFill>
                <a:latin typeface="+mj-lt"/>
              </a:rPr>
              <a:t>use this form to help </a:t>
            </a:r>
            <a:r>
              <a:rPr lang="en-US" sz="2400" dirty="0" smtClean="0">
                <a:solidFill>
                  <a:srgbClr val="254061"/>
                </a:solidFill>
                <a:latin typeface="+mj-lt"/>
              </a:rPr>
              <a:t>create the student’s fall </a:t>
            </a:r>
            <a:r>
              <a:rPr lang="en-US" sz="2400" dirty="0">
                <a:solidFill>
                  <a:srgbClr val="254061"/>
                </a:solidFill>
                <a:latin typeface="+mj-lt"/>
              </a:rPr>
              <a:t>class </a:t>
            </a:r>
            <a:r>
              <a:rPr lang="en-US" sz="2400" dirty="0" smtClean="0">
                <a:solidFill>
                  <a:srgbClr val="254061"/>
                </a:solidFill>
                <a:latin typeface="+mj-lt"/>
              </a:rPr>
              <a:t>schedule.</a:t>
            </a:r>
            <a:endParaRPr lang="en-US" sz="2400" dirty="0">
              <a:solidFill>
                <a:srgbClr val="254061"/>
              </a:solidFill>
              <a:latin typeface="+mj-lt"/>
            </a:endParaRPr>
          </a:p>
          <a:p>
            <a:pPr>
              <a:buFont typeface="Arial"/>
              <a:buChar char="•"/>
            </a:pPr>
            <a:endParaRPr lang="en-US" sz="2400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4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2531</TotalTime>
  <Words>959</Words>
  <Application>Microsoft Macintosh PowerPoint</Application>
  <PresentationFormat>On-screen Show (4:3)</PresentationFormat>
  <Paragraphs>354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  a seamless support system for our students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New Freshman Registration</vt:lpstr>
      <vt:lpstr> Course Preference From</vt:lpstr>
      <vt:lpstr>PowerPoint Presentation</vt:lpstr>
      <vt:lpstr>Core Curriculum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Canisius College</dc:title>
  <dc:creator>Annie Dobies</dc:creator>
  <cp:lastModifiedBy>Canisius High School</cp:lastModifiedBy>
  <cp:revision>161</cp:revision>
  <cp:lastPrinted>2016-01-11T22:33:02Z</cp:lastPrinted>
  <dcterms:created xsi:type="dcterms:W3CDTF">2014-05-28T21:33:43Z</dcterms:created>
  <dcterms:modified xsi:type="dcterms:W3CDTF">2016-01-13T19:11:53Z</dcterms:modified>
</cp:coreProperties>
</file>